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8"/>
  </p:notesMasterIdLst>
  <p:handoutMasterIdLst>
    <p:handoutMasterId r:id="rId19"/>
  </p:handoutMasterIdLst>
  <p:sldIdLst>
    <p:sldId id="332" r:id="rId2"/>
    <p:sldId id="328" r:id="rId3"/>
    <p:sldId id="296" r:id="rId4"/>
    <p:sldId id="299" r:id="rId5"/>
    <p:sldId id="325" r:id="rId6"/>
    <p:sldId id="314" r:id="rId7"/>
    <p:sldId id="315" r:id="rId8"/>
    <p:sldId id="316" r:id="rId9"/>
    <p:sldId id="317" r:id="rId10"/>
    <p:sldId id="346" r:id="rId11"/>
    <p:sldId id="336" r:id="rId12"/>
    <p:sldId id="347" r:id="rId13"/>
    <p:sldId id="345" r:id="rId14"/>
    <p:sldId id="331" r:id="rId15"/>
    <p:sldId id="324" r:id="rId16"/>
    <p:sldId id="343" r:id="rId1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C0E4"/>
    <a:srgbClr val="4E5FAB"/>
    <a:srgbClr val="A2EAF8"/>
    <a:srgbClr val="415091"/>
    <a:srgbClr val="002060"/>
    <a:srgbClr val="000000"/>
    <a:srgbClr val="3449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55" autoAdjust="0"/>
    <p:restoredTop sz="76258" autoAdjust="0"/>
  </p:normalViewPr>
  <p:slideViewPr>
    <p:cSldViewPr>
      <p:cViewPr>
        <p:scale>
          <a:sx n="70" d="100"/>
          <a:sy n="70" d="100"/>
        </p:scale>
        <p:origin x="-408" y="245"/>
      </p:cViewPr>
      <p:guideLst>
        <p:guide orient="horz" pos="2160"/>
        <p:guide pos="2880"/>
      </p:guideLst>
    </p:cSldViewPr>
  </p:slideViewPr>
  <p:outlineViewPr>
    <p:cViewPr>
      <p:scale>
        <a:sx n="33" d="100"/>
        <a:sy n="33" d="100"/>
      </p:scale>
      <p:origin x="0" y="11088"/>
    </p:cViewPr>
  </p:outlineViewPr>
  <p:notesTextViewPr>
    <p:cViewPr>
      <p:scale>
        <a:sx n="100" d="100"/>
        <a:sy n="100" d="100"/>
      </p:scale>
      <p:origin x="0" y="931"/>
    </p:cViewPr>
  </p:notesTextViewPr>
  <p:sorterViewPr>
    <p:cViewPr>
      <p:scale>
        <a:sx n="40" d="100"/>
        <a:sy n="40" d="100"/>
      </p:scale>
      <p:origin x="0" y="0"/>
    </p:cViewPr>
  </p:sorterViewPr>
  <p:notesViewPr>
    <p:cSldViewPr>
      <p:cViewPr>
        <p:scale>
          <a:sx n="100" d="100"/>
          <a:sy n="100" d="100"/>
        </p:scale>
        <p:origin x="-816" y="36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784A9CE8-BF73-4C36-85B1-B5C05C4F8554}" type="datetimeFigureOut">
              <a:rPr lang="en-US" smtClean="0"/>
              <a:t>2014-10-15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3F9D9CE4-0852-4C4B-BFF3-C2B790AF0229}" type="slidenum">
              <a:rPr lang="en-US" smtClean="0"/>
              <a:t>‹#›</a:t>
            </a:fld>
            <a:endParaRPr lang="en-US"/>
          </a:p>
        </p:txBody>
      </p:sp>
    </p:spTree>
    <p:extLst>
      <p:ext uri="{BB962C8B-B14F-4D97-AF65-F5344CB8AC3E}">
        <p14:creationId xmlns:p14="http://schemas.microsoft.com/office/powerpoint/2010/main" val="19625801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402C507A-6D45-4608-B33F-A73677A81B0C}" type="datetimeFigureOut">
              <a:rPr lang="en-US" smtClean="0"/>
              <a:pPr/>
              <a:t>2014-10-15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4B0F562-2780-48D4-8B96-9E5BD756BC4D}" type="slidenum">
              <a:rPr lang="en-US" smtClean="0"/>
              <a:pPr/>
              <a:t>‹#›</a:t>
            </a:fld>
            <a:endParaRPr lang="en-US" dirty="0"/>
          </a:p>
        </p:txBody>
      </p:sp>
    </p:spTree>
    <p:extLst>
      <p:ext uri="{BB962C8B-B14F-4D97-AF65-F5344CB8AC3E}">
        <p14:creationId xmlns:p14="http://schemas.microsoft.com/office/powerpoint/2010/main" val="497006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baseline="0" dirty="0" smtClean="0"/>
              <a:t>Please note that for this presentation you need to provide participants with a pen and paper or flip chart paper and markers to complete a group activities. An internet connection is also of benefit to share the prevent child injury website and emails.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i="1" baseline="0" dirty="0" smtClean="0"/>
          </a:p>
          <a:p>
            <a:pPr marL="171450" indent="-171450">
              <a:buFont typeface="Arial" pitchFamily="34" charset="0"/>
              <a:buChar char="•"/>
            </a:pPr>
            <a:r>
              <a:rPr lang="en-US" i="1" dirty="0" smtClean="0"/>
              <a:t>Welcome everyone to the</a:t>
            </a:r>
            <a:r>
              <a:rPr lang="en-US" i="1" baseline="0" dirty="0" smtClean="0"/>
              <a:t> to the Prevent Child Injury workshop.</a:t>
            </a:r>
          </a:p>
          <a:p>
            <a:pPr marL="171450" indent="-171450">
              <a:buFont typeface="Arial" pitchFamily="34" charset="0"/>
              <a:buChar char="•"/>
            </a:pPr>
            <a:r>
              <a:rPr lang="en-US" i="1" baseline="0" dirty="0" smtClean="0"/>
              <a:t>Introduce yourself and depending on the number of participants in the room, encourage participants to introduce themselves and share the age of their child/children.</a:t>
            </a:r>
          </a:p>
          <a:p>
            <a:pPr marL="171450" indent="-171450">
              <a:buFont typeface="Arial" pitchFamily="34" charset="0"/>
              <a:buChar char="•"/>
            </a:pPr>
            <a:r>
              <a:rPr lang="en-US" i="1" baseline="0" dirty="0" smtClean="0"/>
              <a:t>Highlight that today the focus will be on discussing child safety, ideas for preventing injuries, and where to go for more information.</a:t>
            </a:r>
          </a:p>
          <a:p>
            <a:pPr marL="171450" indent="-171450">
              <a:buFont typeface="Arial"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8A675AEE-C0D6-4695-84E0-896CB2A19866}"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263781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smtClean="0"/>
              <a:t>What is an Injury?</a:t>
            </a:r>
            <a:endParaRPr lang="en-US" u="none" dirty="0" smtClean="0"/>
          </a:p>
          <a:p>
            <a:pPr marL="0" indent="0">
              <a:buFont typeface="Arial" pitchFamily="34" charset="0"/>
              <a:buNone/>
            </a:pPr>
            <a:r>
              <a:rPr lang="en-US" dirty="0" smtClean="0"/>
              <a:t>Injuries are defined as all the ways an individual</a:t>
            </a:r>
            <a:r>
              <a:rPr lang="en-US" baseline="0" dirty="0" smtClean="0"/>
              <a:t> can be physically hurt, impaired, or killed, involving intentional or unintentional damage to the body </a:t>
            </a:r>
            <a:r>
              <a:rPr lang="en-US" sz="1000" baseline="0" dirty="0" smtClean="0"/>
              <a:t>(Ontario Ministry of Health Promotion, 2007, Ontario’s injury prevention strategy: working together for a safer, healthier Ontario)</a:t>
            </a:r>
            <a:endParaRPr lang="en-US" sz="1000" dirty="0" smtClean="0"/>
          </a:p>
          <a:p>
            <a:pPr marL="171450" indent="-171450">
              <a:buFont typeface="Arial" pitchFamily="34" charset="0"/>
              <a:buChar char="•"/>
            </a:pPr>
            <a:endParaRPr lang="en-US" u="sng" dirty="0" smtClean="0"/>
          </a:p>
          <a:p>
            <a:pPr marL="0" indent="0">
              <a:buFont typeface="Arial" pitchFamily="34" charset="0"/>
              <a:buNone/>
            </a:pPr>
            <a:r>
              <a:rPr lang="en-US" b="1" u="none" dirty="0" smtClean="0"/>
              <a:t>Types</a:t>
            </a:r>
            <a:r>
              <a:rPr lang="en-US" b="1" u="none" baseline="0" dirty="0" smtClean="0"/>
              <a:t> of Injuries:</a:t>
            </a:r>
            <a:endParaRPr lang="en-US" b="1" u="none" dirty="0" smtClean="0"/>
          </a:p>
          <a:p>
            <a:pPr marL="171450" indent="-171450">
              <a:buFont typeface="Arial" pitchFamily="34" charset="0"/>
              <a:buChar char="•"/>
            </a:pPr>
            <a:r>
              <a:rPr lang="en-US" dirty="0" smtClean="0"/>
              <a:t>Injuries can be intentional or unintentional, depending on the ‘intent’ to cause harm.</a:t>
            </a:r>
          </a:p>
          <a:p>
            <a:pPr marL="171450" indent="-171450">
              <a:buFont typeface="Arial" pitchFamily="34" charset="0"/>
              <a:buChar char="•"/>
            </a:pPr>
            <a:r>
              <a:rPr lang="en-US" dirty="0" smtClean="0"/>
              <a:t>Intentional injuries include actions such as self-harm, suicide,</a:t>
            </a:r>
            <a:r>
              <a:rPr lang="en-US" baseline="0" dirty="0" smtClean="0"/>
              <a:t> </a:t>
            </a:r>
            <a:r>
              <a:rPr lang="en-US" dirty="0" smtClean="0"/>
              <a:t>assault, homicide, and abuse.</a:t>
            </a:r>
          </a:p>
          <a:p>
            <a:pPr marL="171450" indent="-171450">
              <a:buFont typeface="Arial" pitchFamily="34" charset="0"/>
              <a:buChar char="•"/>
            </a:pPr>
            <a:r>
              <a:rPr lang="en-US" dirty="0" smtClean="0"/>
              <a:t>Unintentional injuries can include falls, poisoning, burns, scalds,</a:t>
            </a:r>
            <a:r>
              <a:rPr lang="en-US" baseline="0" dirty="0" smtClean="0"/>
              <a:t> car crashes, or</a:t>
            </a:r>
            <a:r>
              <a:rPr lang="en-US" dirty="0" smtClean="0"/>
              <a:t> drowning.</a:t>
            </a:r>
          </a:p>
          <a:p>
            <a:pPr marL="0" indent="0">
              <a:buFont typeface="Arial" pitchFamily="34" charset="0"/>
              <a:buNone/>
            </a:pPr>
            <a:endParaRPr lang="en-US" dirty="0" smtClean="0"/>
          </a:p>
          <a:p>
            <a:pPr marL="0" indent="0">
              <a:buFont typeface="Arial" pitchFamily="34" charset="0"/>
              <a:buNone/>
            </a:pPr>
            <a:r>
              <a:rPr lang="en-US" b="1" dirty="0" smtClean="0"/>
              <a:t>Common</a:t>
            </a:r>
            <a:r>
              <a:rPr lang="en-US" b="1" baseline="0" dirty="0" smtClean="0"/>
              <a:t> Injuries:</a:t>
            </a:r>
            <a:endParaRPr lang="en-US" b="1" dirty="0" smtClean="0"/>
          </a:p>
          <a:p>
            <a:pPr marL="0" indent="0">
              <a:buFont typeface="Arial" pitchFamily="34" charset="0"/>
              <a:buNone/>
            </a:pPr>
            <a:r>
              <a:rPr lang="en-US" dirty="0" smtClean="0"/>
              <a:t>Injuries occur in young children as they develop and explore their surroundings. Their bones, muscles, vision, and balance are</a:t>
            </a:r>
            <a:r>
              <a:rPr lang="en-US" baseline="0" dirty="0" smtClean="0"/>
              <a:t> still developing.  They are learning new skills all the time and don’t have the risk management skills that adults have to judge whether or not their activities are safe. </a:t>
            </a:r>
            <a:endParaRPr lang="en-US" dirty="0" smtClean="0"/>
          </a:p>
          <a:p>
            <a:endParaRPr lang="en-US" dirty="0" smtClean="0">
              <a:effectLst/>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2</a:t>
            </a:fld>
            <a:endParaRPr lang="en-US" dirty="0"/>
          </a:p>
        </p:txBody>
      </p:sp>
    </p:spTree>
    <p:extLst>
      <p:ext uri="{BB962C8B-B14F-4D97-AF65-F5344CB8AC3E}">
        <p14:creationId xmlns:p14="http://schemas.microsoft.com/office/powerpoint/2010/main" val="2847927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36848" y="4415790"/>
            <a:ext cx="6264696" cy="4480882"/>
          </a:xfrm>
        </p:spPr>
        <p:txBody>
          <a:bodyPr/>
          <a:lstStyle/>
          <a:p>
            <a:r>
              <a:rPr lang="en-US" sz="1200" b="1" u="none" dirty="0" smtClean="0"/>
              <a:t>In Canada:</a:t>
            </a:r>
            <a:endParaRPr lang="en-US" sz="1200" u="none" dirty="0"/>
          </a:p>
          <a:p>
            <a:pPr marL="174708" indent="-174708">
              <a:buFont typeface="Arial" pitchFamily="34" charset="0"/>
              <a:buChar char="•"/>
            </a:pPr>
            <a:r>
              <a:rPr lang="en-US" sz="1200" dirty="0"/>
              <a:t>In Canada, injury is the leading cause of death for children and accounts for approximately 30% of all deaths in the </a:t>
            </a:r>
            <a:r>
              <a:rPr lang="en-US" sz="1200" dirty="0" smtClean="0"/>
              <a:t>country (1)</a:t>
            </a:r>
          </a:p>
          <a:p>
            <a:pPr marL="174708" indent="-174708">
              <a:buFont typeface="Arial" pitchFamily="34" charset="0"/>
              <a:buChar char="•"/>
            </a:pPr>
            <a:r>
              <a:rPr lang="en-US" sz="1200" dirty="0" smtClean="0"/>
              <a:t>Injury is also the largest health problem that has the greatest potential of being prevented through the provision of safe, healthy environments</a:t>
            </a:r>
          </a:p>
          <a:p>
            <a:pPr marL="171450" indent="-171450">
              <a:buFont typeface="Arial" pitchFamily="34" charset="0"/>
              <a:buChar char="•"/>
            </a:pPr>
            <a:r>
              <a:rPr lang="en-US" sz="1200" dirty="0" smtClean="0"/>
              <a:t>Furthermore, it is estimated that every month 25 children die from injury in Canada, which is equivalent to one classroom of children dying per month </a:t>
            </a:r>
          </a:p>
          <a:p>
            <a:pPr marL="171450" indent="-171450">
              <a:buFont typeface="Arial" pitchFamily="34" charset="0"/>
              <a:buChar char="•"/>
            </a:pPr>
            <a:r>
              <a:rPr lang="en-US" sz="1200" dirty="0" smtClean="0"/>
              <a:t>While every day, 80 children are hospitalized due to unintentional injuries</a:t>
            </a:r>
          </a:p>
          <a:p>
            <a:pPr marL="174708" indent="-174708">
              <a:buFont typeface="Arial" pitchFamily="34" charset="0"/>
              <a:buChar char="•"/>
            </a:pPr>
            <a:r>
              <a:rPr lang="en-US" sz="1200" dirty="0" smtClean="0"/>
              <a:t>Investing </a:t>
            </a:r>
            <a:r>
              <a:rPr lang="en-US" sz="1200" dirty="0"/>
              <a:t>in prevention strategies would decrease the overall cost of injuries. For example, every $1 spent on prevention education by pediatricians, saves $10 in injury </a:t>
            </a:r>
            <a:r>
              <a:rPr lang="en-US" sz="1200" dirty="0" smtClean="0"/>
              <a:t>costs. (2)</a:t>
            </a:r>
          </a:p>
          <a:p>
            <a:pPr marL="0" indent="0">
              <a:buFont typeface="Arial" pitchFamily="34" charset="0"/>
              <a:buNone/>
            </a:pPr>
            <a:endParaRPr lang="en-US" sz="1200" b="1" dirty="0"/>
          </a:p>
          <a:p>
            <a:r>
              <a:rPr lang="en-US" sz="1200" b="1" u="none" dirty="0"/>
              <a:t>In </a:t>
            </a:r>
            <a:r>
              <a:rPr lang="en-US" sz="1200" b="1" u="none" dirty="0" smtClean="0"/>
              <a:t>Ontario:</a:t>
            </a:r>
            <a:endParaRPr lang="en-US" sz="1200" u="none" dirty="0"/>
          </a:p>
          <a:p>
            <a:pPr marL="174708" indent="-174708">
              <a:buFont typeface="Arial" pitchFamily="34" charset="0"/>
              <a:buChar char="•"/>
            </a:pPr>
            <a:r>
              <a:rPr lang="en-US" sz="1200" dirty="0"/>
              <a:t>Household injuries are most common among children zero to four years of </a:t>
            </a:r>
            <a:r>
              <a:rPr lang="en-US" sz="1200" dirty="0" smtClean="0"/>
              <a:t>age (3)</a:t>
            </a:r>
          </a:p>
          <a:p>
            <a:pPr marL="0" indent="0">
              <a:buFont typeface="Arial" pitchFamily="34" charset="0"/>
              <a:buNone/>
            </a:pPr>
            <a:endParaRPr lang="en-US" sz="1200" i="1" kern="1200" dirty="0" smtClean="0">
              <a:solidFill>
                <a:schemeClr val="tx1"/>
              </a:solidFill>
              <a:effectLst/>
              <a:latin typeface="+mn-lt"/>
              <a:ea typeface="+mn-ea"/>
              <a:cs typeface="+mn-cs"/>
            </a:endParaRPr>
          </a:p>
          <a:p>
            <a:pPr marL="0" indent="0">
              <a:buFont typeface="Arial" pitchFamily="34" charset="0"/>
              <a:buNone/>
            </a:pPr>
            <a:r>
              <a:rPr lang="en-US" sz="1200" i="1" kern="1200" dirty="0" smtClean="0">
                <a:solidFill>
                  <a:schemeClr val="tx1"/>
                </a:solidFill>
                <a:effectLst/>
                <a:latin typeface="+mn-lt"/>
                <a:ea typeface="+mn-ea"/>
                <a:cs typeface="+mn-cs"/>
              </a:rPr>
              <a:t>Local</a:t>
            </a:r>
            <a:r>
              <a:rPr lang="en-US" sz="1200" i="1" kern="1200" baseline="0" dirty="0" smtClean="0">
                <a:solidFill>
                  <a:schemeClr val="tx1"/>
                </a:solidFill>
                <a:effectLst/>
                <a:latin typeface="+mn-lt"/>
                <a:ea typeface="+mn-ea"/>
                <a:cs typeface="+mn-cs"/>
              </a:rPr>
              <a:t> – if local stats available, this is a great time to share them with participants.</a:t>
            </a:r>
            <a:endParaRPr lang="en-US"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6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000" b="1" kern="1200" dirty="0" smtClean="0">
                <a:solidFill>
                  <a:schemeClr val="tx1"/>
                </a:solidFill>
                <a:effectLst/>
                <a:latin typeface="+mn-lt"/>
                <a:ea typeface="+mn-ea"/>
                <a:cs typeface="+mn-cs"/>
              </a:rPr>
              <a:t>References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000" kern="1200" dirty="0" smtClean="0">
                <a:solidFill>
                  <a:schemeClr val="tx1"/>
                </a:solidFill>
                <a:effectLst/>
                <a:latin typeface="+mn-lt"/>
                <a:ea typeface="+mn-ea"/>
                <a:cs typeface="+mn-cs"/>
              </a:rPr>
              <a:t>1</a:t>
            </a:r>
            <a:r>
              <a:rPr lang="en-US" sz="1000" kern="1200" baseline="0" dirty="0" smtClean="0">
                <a:solidFill>
                  <a:schemeClr val="tx1"/>
                </a:solidFill>
                <a:effectLst/>
                <a:latin typeface="+mn-lt"/>
                <a:ea typeface="+mn-ea"/>
                <a:cs typeface="+mn-cs"/>
              </a:rPr>
              <a:t> </a:t>
            </a:r>
            <a:r>
              <a:rPr lang="en-US" sz="1000" kern="1200" dirty="0" smtClean="0">
                <a:solidFill>
                  <a:schemeClr val="tx1"/>
                </a:solidFill>
                <a:effectLst/>
                <a:latin typeface="+mn-lt"/>
                <a:ea typeface="+mn-ea"/>
                <a:cs typeface="+mn-cs"/>
              </a:rPr>
              <a:t>MacKay, M., </a:t>
            </a:r>
            <a:r>
              <a:rPr lang="en-US" sz="1000" kern="1200" dirty="0" err="1" smtClean="0">
                <a:solidFill>
                  <a:schemeClr val="tx1"/>
                </a:solidFill>
                <a:effectLst/>
                <a:latin typeface="+mn-lt"/>
                <a:ea typeface="+mn-ea"/>
                <a:cs typeface="+mn-cs"/>
              </a:rPr>
              <a:t>Vincenten</a:t>
            </a:r>
            <a:r>
              <a:rPr lang="en-US" sz="1000" kern="1200" dirty="0" smtClean="0">
                <a:solidFill>
                  <a:schemeClr val="tx1"/>
                </a:solidFill>
                <a:effectLst/>
                <a:latin typeface="+mn-lt"/>
                <a:ea typeface="+mn-ea"/>
                <a:cs typeface="+mn-cs"/>
              </a:rPr>
              <a:t>, J., </a:t>
            </a:r>
            <a:r>
              <a:rPr lang="en-US" sz="1000" kern="1200" dirty="0" err="1" smtClean="0">
                <a:solidFill>
                  <a:schemeClr val="tx1"/>
                </a:solidFill>
                <a:effectLst/>
                <a:latin typeface="+mn-lt"/>
                <a:ea typeface="+mn-ea"/>
                <a:cs typeface="+mn-cs"/>
              </a:rPr>
              <a:t>Brussoni</a:t>
            </a:r>
            <a:r>
              <a:rPr lang="en-US" sz="1000" kern="1200" dirty="0" smtClean="0">
                <a:solidFill>
                  <a:schemeClr val="tx1"/>
                </a:solidFill>
                <a:effectLst/>
                <a:latin typeface="+mn-lt"/>
                <a:ea typeface="+mn-ea"/>
                <a:cs typeface="+mn-cs"/>
              </a:rPr>
              <a:t>, M., Towner, E., &amp; </a:t>
            </a:r>
            <a:r>
              <a:rPr lang="en-US" sz="1000" kern="1200" dirty="0" err="1" smtClean="0">
                <a:solidFill>
                  <a:schemeClr val="tx1"/>
                </a:solidFill>
                <a:effectLst/>
                <a:latin typeface="+mn-lt"/>
                <a:ea typeface="+mn-ea"/>
                <a:cs typeface="+mn-cs"/>
              </a:rPr>
              <a:t>Fuselli</a:t>
            </a:r>
            <a:r>
              <a:rPr lang="en-US" sz="1000" kern="1200" dirty="0" smtClean="0">
                <a:solidFill>
                  <a:schemeClr val="tx1"/>
                </a:solidFill>
                <a:effectLst/>
                <a:latin typeface="+mn-lt"/>
                <a:ea typeface="+mn-ea"/>
                <a:cs typeface="+mn-cs"/>
              </a:rPr>
              <a:t>, P. (2011). </a:t>
            </a:r>
            <a:r>
              <a:rPr lang="en-US" sz="1000" i="1" kern="1200" dirty="0" smtClean="0">
                <a:solidFill>
                  <a:schemeClr val="tx1"/>
                </a:solidFill>
                <a:effectLst/>
                <a:latin typeface="+mn-lt"/>
                <a:ea typeface="+mn-ea"/>
                <a:cs typeface="+mn-cs"/>
              </a:rPr>
              <a:t>Child safety good practice guide: Good investments in unintentional child injury prevention and safety promotion</a:t>
            </a:r>
            <a:r>
              <a:rPr lang="en-US" sz="1000" kern="1200" dirty="0" smtClean="0">
                <a:solidFill>
                  <a:schemeClr val="tx1"/>
                </a:solidFill>
                <a:effectLst/>
                <a:latin typeface="+mn-lt"/>
                <a:ea typeface="+mn-ea"/>
                <a:cs typeface="+mn-cs"/>
              </a:rPr>
              <a:t> - Canadian Edition. Toronto: The Hospital for Sick Children.</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0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000" kern="1200" dirty="0" smtClean="0">
                <a:solidFill>
                  <a:schemeClr val="tx1"/>
                </a:solidFill>
                <a:effectLst/>
                <a:latin typeface="+mn-lt"/>
                <a:ea typeface="+mn-ea"/>
                <a:cs typeface="+mn-cs"/>
              </a:rPr>
              <a:t>2 </a:t>
            </a:r>
            <a:r>
              <a:rPr lang="en-US" sz="1000" kern="1200" dirty="0" err="1" smtClean="0">
                <a:solidFill>
                  <a:schemeClr val="tx1"/>
                </a:solidFill>
                <a:effectLst/>
                <a:latin typeface="+mn-lt"/>
                <a:ea typeface="+mn-ea"/>
                <a:cs typeface="+mn-cs"/>
              </a:rPr>
              <a:t>Fuselli</a:t>
            </a:r>
            <a:r>
              <a:rPr lang="en-US" sz="1000" kern="1200" dirty="0" smtClean="0">
                <a:solidFill>
                  <a:schemeClr val="tx1"/>
                </a:solidFill>
                <a:effectLst/>
                <a:latin typeface="+mn-lt"/>
                <a:ea typeface="+mn-ea"/>
                <a:cs typeface="+mn-cs"/>
              </a:rPr>
              <a:t>, P., Groff, P., </a:t>
            </a:r>
            <a:r>
              <a:rPr lang="en-US" sz="1000" kern="1200" dirty="0" err="1" smtClean="0">
                <a:solidFill>
                  <a:schemeClr val="tx1"/>
                </a:solidFill>
                <a:effectLst/>
                <a:latin typeface="+mn-lt"/>
                <a:ea typeface="+mn-ea"/>
                <a:cs typeface="+mn-cs"/>
              </a:rPr>
              <a:t>Nesdale</a:t>
            </a:r>
            <a:r>
              <a:rPr lang="en-US" sz="1000" kern="1200" dirty="0" smtClean="0">
                <a:solidFill>
                  <a:schemeClr val="tx1"/>
                </a:solidFill>
                <a:effectLst/>
                <a:latin typeface="+mn-lt"/>
                <a:ea typeface="+mn-ea"/>
                <a:cs typeface="+mn-cs"/>
              </a:rPr>
              <a:t>-Tucker, R., Waldie, R., </a:t>
            </a:r>
            <a:r>
              <a:rPr lang="en-US" sz="1000" kern="1200" dirty="0" err="1" smtClean="0">
                <a:solidFill>
                  <a:schemeClr val="tx1"/>
                </a:solidFill>
                <a:effectLst/>
                <a:latin typeface="+mn-lt"/>
                <a:ea typeface="+mn-ea"/>
                <a:cs typeface="+mn-cs"/>
              </a:rPr>
              <a:t>Wanounou</a:t>
            </a:r>
            <a:r>
              <a:rPr lang="en-US" sz="1000" kern="1200" dirty="0" smtClean="0">
                <a:solidFill>
                  <a:schemeClr val="tx1"/>
                </a:solidFill>
                <a:effectLst/>
                <a:latin typeface="+mn-lt"/>
                <a:ea typeface="+mn-ea"/>
                <a:cs typeface="+mn-cs"/>
              </a:rPr>
              <a:t>, A. The Financial Costs, and Prevention Strategies of Unintentional Injuries. Public Sector Digest. January 2011.\</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10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1000" kern="1200" dirty="0" smtClean="0">
                <a:solidFill>
                  <a:schemeClr val="tx1"/>
                </a:solidFill>
                <a:effectLst/>
                <a:latin typeface="+mn-lt"/>
                <a:ea typeface="+mn-ea"/>
                <a:cs typeface="+mn-cs"/>
              </a:rPr>
              <a:t>3 </a:t>
            </a:r>
            <a:r>
              <a:rPr lang="en-US" sz="1000" kern="1200" dirty="0" err="1" smtClean="0">
                <a:solidFill>
                  <a:schemeClr val="tx1"/>
                </a:solidFill>
                <a:effectLst/>
                <a:latin typeface="+mn-lt"/>
                <a:ea typeface="+mn-ea"/>
                <a:cs typeface="+mn-cs"/>
              </a:rPr>
              <a:t>Peden</a:t>
            </a:r>
            <a:r>
              <a:rPr lang="en-US" sz="1000" kern="1200" dirty="0" smtClean="0">
                <a:solidFill>
                  <a:schemeClr val="tx1"/>
                </a:solidFill>
                <a:effectLst/>
                <a:latin typeface="+mn-lt"/>
                <a:ea typeface="+mn-ea"/>
                <a:cs typeface="+mn-cs"/>
              </a:rPr>
              <a:t>, M., </a:t>
            </a:r>
            <a:r>
              <a:rPr lang="en-US" sz="1000" kern="1200" dirty="0" err="1" smtClean="0">
                <a:solidFill>
                  <a:schemeClr val="tx1"/>
                </a:solidFill>
                <a:effectLst/>
                <a:latin typeface="+mn-lt"/>
                <a:ea typeface="+mn-ea"/>
                <a:cs typeface="+mn-cs"/>
              </a:rPr>
              <a:t>Oyegbite</a:t>
            </a:r>
            <a:r>
              <a:rPr lang="en-US" sz="1000" kern="1200" dirty="0" smtClean="0">
                <a:solidFill>
                  <a:schemeClr val="tx1"/>
                </a:solidFill>
                <a:effectLst/>
                <a:latin typeface="+mn-lt"/>
                <a:ea typeface="+mn-ea"/>
                <a:cs typeface="+mn-cs"/>
              </a:rPr>
              <a:t>, K., </a:t>
            </a:r>
            <a:r>
              <a:rPr lang="en-US" sz="1000" kern="1200" dirty="0" err="1" smtClean="0">
                <a:solidFill>
                  <a:schemeClr val="tx1"/>
                </a:solidFill>
                <a:effectLst/>
                <a:latin typeface="+mn-lt"/>
                <a:ea typeface="+mn-ea"/>
                <a:cs typeface="+mn-cs"/>
              </a:rPr>
              <a:t>Ozanne</a:t>
            </a:r>
            <a:r>
              <a:rPr lang="en-US" sz="1000" kern="1200" dirty="0" smtClean="0">
                <a:solidFill>
                  <a:schemeClr val="tx1"/>
                </a:solidFill>
                <a:effectLst/>
                <a:latin typeface="+mn-lt"/>
                <a:ea typeface="+mn-ea"/>
                <a:cs typeface="+mn-cs"/>
              </a:rPr>
              <a:t>-Smith, J.. </a:t>
            </a:r>
            <a:r>
              <a:rPr lang="en-US" sz="1000" kern="1200" dirty="0" err="1" smtClean="0">
                <a:solidFill>
                  <a:schemeClr val="tx1"/>
                </a:solidFill>
                <a:effectLst/>
                <a:latin typeface="+mn-lt"/>
                <a:ea typeface="+mn-ea"/>
                <a:cs typeface="+mn-cs"/>
              </a:rPr>
              <a:t>Hyder</a:t>
            </a:r>
            <a:r>
              <a:rPr lang="en-US" sz="1000" kern="1200" dirty="0" smtClean="0">
                <a:solidFill>
                  <a:schemeClr val="tx1"/>
                </a:solidFill>
                <a:effectLst/>
                <a:latin typeface="+mn-lt"/>
                <a:ea typeface="+mn-ea"/>
                <a:cs typeface="+mn-cs"/>
              </a:rPr>
              <a:t>, A., </a:t>
            </a:r>
            <a:r>
              <a:rPr lang="en-US" sz="1000" kern="1200" dirty="0" err="1" smtClean="0">
                <a:solidFill>
                  <a:schemeClr val="tx1"/>
                </a:solidFill>
                <a:effectLst/>
                <a:latin typeface="+mn-lt"/>
                <a:ea typeface="+mn-ea"/>
                <a:cs typeface="+mn-cs"/>
              </a:rPr>
              <a:t>Branche</a:t>
            </a:r>
            <a:r>
              <a:rPr lang="en-US" sz="1000" kern="1200" dirty="0" smtClean="0">
                <a:solidFill>
                  <a:schemeClr val="tx1"/>
                </a:solidFill>
                <a:effectLst/>
                <a:latin typeface="+mn-lt"/>
                <a:ea typeface="+mn-ea"/>
                <a:cs typeface="+mn-cs"/>
              </a:rPr>
              <a:t>, C., &amp; </a:t>
            </a:r>
            <a:r>
              <a:rPr lang="en-US" sz="1000" kern="1200" dirty="0" err="1" smtClean="0">
                <a:solidFill>
                  <a:schemeClr val="tx1"/>
                </a:solidFill>
                <a:effectLst/>
                <a:latin typeface="+mn-lt"/>
                <a:ea typeface="+mn-ea"/>
                <a:cs typeface="+mn-cs"/>
              </a:rPr>
              <a:t>Rahman</a:t>
            </a:r>
            <a:r>
              <a:rPr lang="en-US" sz="1000" kern="1200" dirty="0" smtClean="0">
                <a:solidFill>
                  <a:schemeClr val="tx1"/>
                </a:solidFill>
                <a:effectLst/>
                <a:latin typeface="+mn-lt"/>
                <a:ea typeface="+mn-ea"/>
                <a:cs typeface="+mn-cs"/>
              </a:rPr>
              <a:t>, A. F. (</a:t>
            </a:r>
            <a:r>
              <a:rPr lang="en-US" sz="1000" kern="1200" dirty="0" err="1" smtClean="0">
                <a:solidFill>
                  <a:schemeClr val="tx1"/>
                </a:solidFill>
                <a:effectLst/>
                <a:latin typeface="+mn-lt"/>
                <a:ea typeface="+mn-ea"/>
                <a:cs typeface="+mn-cs"/>
              </a:rPr>
              <a:t>Eds</a:t>
            </a:r>
            <a:r>
              <a:rPr lang="en-US" sz="1000" kern="1200" dirty="0" smtClean="0">
                <a:solidFill>
                  <a:schemeClr val="tx1"/>
                </a:solidFill>
                <a:effectLst/>
                <a:latin typeface="+mn-lt"/>
                <a:ea typeface="+mn-ea"/>
                <a:cs typeface="+mn-cs"/>
              </a:rPr>
              <a:t>). (2008). </a:t>
            </a:r>
            <a:r>
              <a:rPr lang="en-US" sz="1000" i="1" kern="1200" dirty="0" smtClean="0">
                <a:solidFill>
                  <a:schemeClr val="tx1"/>
                </a:solidFill>
                <a:effectLst/>
                <a:latin typeface="+mn-lt"/>
                <a:ea typeface="+mn-ea"/>
                <a:cs typeface="+mn-cs"/>
              </a:rPr>
              <a:t>World report on child injury prevention.  </a:t>
            </a:r>
            <a:r>
              <a:rPr lang="en-US" sz="1000" kern="1200" dirty="0" smtClean="0">
                <a:solidFill>
                  <a:schemeClr val="tx1"/>
                </a:solidFill>
                <a:effectLst/>
                <a:latin typeface="+mn-lt"/>
                <a:ea typeface="+mn-ea"/>
                <a:cs typeface="+mn-cs"/>
              </a:rPr>
              <a:t>Geneva, Switzerland: World Health Organization.</a:t>
            </a:r>
          </a:p>
        </p:txBody>
      </p:sp>
      <p:sp>
        <p:nvSpPr>
          <p:cNvPr id="4" name="Slide Number Placeholder 3"/>
          <p:cNvSpPr>
            <a:spLocks noGrp="1"/>
          </p:cNvSpPr>
          <p:nvPr>
            <p:ph type="sldNum" sz="quarter" idx="10"/>
          </p:nvPr>
        </p:nvSpPr>
        <p:spPr/>
        <p:txBody>
          <a:bodyPr/>
          <a:lstStyle/>
          <a:p>
            <a:fld id="{F4B0F562-2780-48D4-8B96-9E5BD756BC4D}" type="slidenum">
              <a:rPr lang="en-US" smtClean="0"/>
              <a:pPr/>
              <a:t>3</a:t>
            </a:fld>
            <a:endParaRPr lang="en-US" dirty="0"/>
          </a:p>
        </p:txBody>
      </p:sp>
    </p:spTree>
    <p:extLst>
      <p:ext uri="{BB962C8B-B14F-4D97-AF65-F5344CB8AC3E}">
        <p14:creationId xmlns:p14="http://schemas.microsoft.com/office/powerpoint/2010/main" val="2236088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480882"/>
          </a:xfr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u="none" baseline="0" dirty="0" smtClean="0"/>
              <a:t>Ontario’s Leading Injuries:</a:t>
            </a:r>
            <a:endParaRPr lang="en-US" u="none"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There are many ways a child can be injured</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Children</a:t>
            </a:r>
            <a:r>
              <a:rPr lang="en-US" baseline="0" dirty="0" smtClean="0"/>
              <a:t> under five years old are most often injured from a fall, scald or burn, or they are poisoned</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How can children be injured by falls, scalds, burns, or poisonings?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Falls can happen from change tables, cribs, furniture, or down stairs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Scalds and burns can happen from spilled coffee or tea, bath water that is too hot, or hot foods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Children can be poisoned by prescription or over the counter medication, vitamins, cleaning supplies, hand sanitizer, or make-up</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800" b="1" dirty="0" smtClean="0"/>
              <a:t>References:</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tx1"/>
                </a:solidFill>
                <a:effectLst/>
                <a:latin typeface="+mn-lt"/>
                <a:ea typeface="+mn-ea"/>
                <a:cs typeface="+mn-cs"/>
              </a:rPr>
              <a:t>Ontario Injury Prevention Resources Centre (2012).  </a:t>
            </a:r>
            <a:r>
              <a:rPr lang="en-US" sz="800" i="1" kern="1200" dirty="0" smtClean="0">
                <a:solidFill>
                  <a:schemeClr val="tx1"/>
                </a:solidFill>
                <a:effectLst/>
                <a:latin typeface="+mn-lt"/>
                <a:ea typeface="+mn-ea"/>
                <a:cs typeface="+mn-cs"/>
              </a:rPr>
              <a:t>Ontario Injury Data Report</a:t>
            </a:r>
            <a:r>
              <a:rPr lang="en-US" sz="800" kern="1200" dirty="0" smtClean="0">
                <a:solidFill>
                  <a:schemeClr val="tx1"/>
                </a:solidFill>
                <a:effectLst/>
                <a:latin typeface="+mn-lt"/>
                <a:ea typeface="+mn-ea"/>
                <a:cs typeface="+mn-cs"/>
              </a:rPr>
              <a:t>.  SMARTRISK: Toronto, 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8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err="1" smtClean="0">
                <a:solidFill>
                  <a:schemeClr val="tx1"/>
                </a:solidFill>
                <a:effectLst/>
                <a:latin typeface="+mn-lt"/>
                <a:ea typeface="+mn-ea"/>
                <a:cs typeface="+mn-cs"/>
              </a:rPr>
              <a:t>Yanchar</a:t>
            </a:r>
            <a:r>
              <a:rPr lang="en-US" sz="800" kern="1200" dirty="0" smtClean="0">
                <a:solidFill>
                  <a:schemeClr val="tx1"/>
                </a:solidFill>
                <a:effectLst/>
                <a:latin typeface="+mn-lt"/>
                <a:ea typeface="+mn-ea"/>
                <a:cs typeface="+mn-cs"/>
              </a:rPr>
              <a:t>, N. L., </a:t>
            </a:r>
            <a:r>
              <a:rPr lang="en-US" sz="800" kern="1200" dirty="0" err="1" smtClean="0">
                <a:solidFill>
                  <a:schemeClr val="tx1"/>
                </a:solidFill>
                <a:effectLst/>
                <a:latin typeface="+mn-lt"/>
                <a:ea typeface="+mn-ea"/>
                <a:cs typeface="+mn-cs"/>
              </a:rPr>
              <a:t>Warda</a:t>
            </a:r>
            <a:r>
              <a:rPr lang="en-US" sz="800" kern="1200" dirty="0" smtClean="0">
                <a:solidFill>
                  <a:schemeClr val="tx1"/>
                </a:solidFill>
                <a:effectLst/>
                <a:latin typeface="+mn-lt"/>
                <a:ea typeface="+mn-ea"/>
                <a:cs typeface="+mn-cs"/>
              </a:rPr>
              <a:t>, L. J., </a:t>
            </a:r>
            <a:r>
              <a:rPr lang="en-US" sz="800" kern="1200" dirty="0" err="1" smtClean="0">
                <a:solidFill>
                  <a:schemeClr val="tx1"/>
                </a:solidFill>
                <a:effectLst/>
                <a:latin typeface="+mn-lt"/>
                <a:ea typeface="+mn-ea"/>
                <a:cs typeface="+mn-cs"/>
              </a:rPr>
              <a:t>Fuselli</a:t>
            </a:r>
            <a:r>
              <a:rPr lang="en-US" sz="800" kern="1200" dirty="0" smtClean="0">
                <a:solidFill>
                  <a:schemeClr val="tx1"/>
                </a:solidFill>
                <a:effectLst/>
                <a:latin typeface="+mn-lt"/>
                <a:ea typeface="+mn-ea"/>
                <a:cs typeface="+mn-cs"/>
              </a:rPr>
              <a:t>, P., &amp; Canadian </a:t>
            </a:r>
            <a:r>
              <a:rPr lang="en-US" sz="800" kern="1200" dirty="0" err="1" smtClean="0">
                <a:solidFill>
                  <a:schemeClr val="tx1"/>
                </a:solidFill>
                <a:effectLst/>
                <a:latin typeface="+mn-lt"/>
                <a:ea typeface="+mn-ea"/>
                <a:cs typeface="+mn-cs"/>
              </a:rPr>
              <a:t>Paediatric</a:t>
            </a:r>
            <a:r>
              <a:rPr lang="en-US" sz="800" kern="1200" dirty="0" smtClean="0">
                <a:solidFill>
                  <a:schemeClr val="tx1"/>
                </a:solidFill>
                <a:effectLst/>
                <a:latin typeface="+mn-lt"/>
                <a:ea typeface="+mn-ea"/>
                <a:cs typeface="+mn-cs"/>
              </a:rPr>
              <a:t> Society (2012).  Child and youth  	injury prevention: A public health approach.  Accessed August 8, 2014, http://www.cps.ca/documents/position/child-and-youth-injury-prevention#Table1</a:t>
            </a:r>
          </a:p>
        </p:txBody>
      </p:sp>
      <p:sp>
        <p:nvSpPr>
          <p:cNvPr id="4" name="Slide Number Placeholder 3"/>
          <p:cNvSpPr>
            <a:spLocks noGrp="1"/>
          </p:cNvSpPr>
          <p:nvPr>
            <p:ph type="sldNum" sz="quarter" idx="10"/>
          </p:nvPr>
        </p:nvSpPr>
        <p:spPr/>
        <p:txBody>
          <a:bodyPr/>
          <a:lstStyle/>
          <a:p>
            <a:fld id="{F4B0F562-2780-48D4-8B96-9E5BD756BC4D}" type="slidenum">
              <a:rPr lang="en-US" smtClean="0"/>
              <a:pPr/>
              <a:t>4</a:t>
            </a:fld>
            <a:endParaRPr lang="en-US" dirty="0"/>
          </a:p>
        </p:txBody>
      </p:sp>
    </p:spTree>
    <p:extLst>
      <p:ext uri="{BB962C8B-B14F-4D97-AF65-F5344CB8AC3E}">
        <p14:creationId xmlns:p14="http://schemas.microsoft.com/office/powerpoint/2010/main" val="304736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smtClean="0"/>
              <a:t>Importance</a:t>
            </a:r>
            <a:r>
              <a:rPr lang="en-US" b="1" u="none" baseline="0" dirty="0" smtClean="0"/>
              <a:t> of Play:</a:t>
            </a:r>
            <a:endParaRPr lang="en-US" b="1" u="none" dirty="0"/>
          </a:p>
          <a:p>
            <a:pPr marL="171450" indent="-171450" defTabSz="931774">
              <a:buFont typeface="Arial" pitchFamily="34" charset="0"/>
              <a:buChar char="•"/>
              <a:defRPr/>
            </a:pPr>
            <a:r>
              <a:rPr lang="en-US" dirty="0" smtClean="0"/>
              <a:t>Play</a:t>
            </a:r>
            <a:r>
              <a:rPr lang="en-US" baseline="0" dirty="0" smtClean="0"/>
              <a:t> is an important part of early child development</a:t>
            </a:r>
          </a:p>
          <a:p>
            <a:pPr marL="171450" indent="-171450" defTabSz="931774">
              <a:buFont typeface="Arial" pitchFamily="34" charset="0"/>
              <a:buChar char="•"/>
              <a:defRPr/>
            </a:pPr>
            <a:r>
              <a:rPr lang="en-US" baseline="0" dirty="0" smtClean="0"/>
              <a:t>Through play, children develop their:</a:t>
            </a:r>
          </a:p>
          <a:p>
            <a:pPr marL="628650" lvl="1" indent="-171450" defTabSz="931774">
              <a:buFont typeface="Arial" pitchFamily="34" charset="0"/>
              <a:buChar char="•"/>
              <a:defRPr/>
            </a:pPr>
            <a:r>
              <a:rPr lang="en-US" baseline="0" dirty="0" smtClean="0"/>
              <a:t>fine and gross motor skills</a:t>
            </a:r>
          </a:p>
          <a:p>
            <a:pPr marL="628650" lvl="1" indent="-171450" defTabSz="931774">
              <a:buFont typeface="Arial" pitchFamily="34" charset="0"/>
              <a:buChar char="•"/>
              <a:defRPr/>
            </a:pPr>
            <a:r>
              <a:rPr lang="en-US" baseline="0" dirty="0" smtClean="0"/>
              <a:t>language skills through interactions</a:t>
            </a:r>
          </a:p>
          <a:p>
            <a:pPr marL="628650" lvl="1" indent="-171450" defTabSz="931774">
              <a:buFont typeface="Arial" pitchFamily="34" charset="0"/>
              <a:buChar char="•"/>
              <a:defRPr/>
            </a:pPr>
            <a:r>
              <a:rPr lang="en-US" baseline="0" dirty="0" smtClean="0"/>
              <a:t>social and emotional skills</a:t>
            </a:r>
          </a:p>
          <a:p>
            <a:pPr marL="171450" indent="-171450" defTabSz="931774">
              <a:buFont typeface="Arial" pitchFamily="34" charset="0"/>
              <a:buChar char="•"/>
              <a:defRPr/>
            </a:pPr>
            <a:r>
              <a:rPr lang="en-US" dirty="0" smtClean="0"/>
              <a:t>The </a:t>
            </a:r>
            <a:r>
              <a:rPr lang="en-US" dirty="0"/>
              <a:t>aim of promoting child safety is not to reduce children’s physical activity or to prevent them from exploring their environment due to the fear of them getting </a:t>
            </a:r>
            <a:r>
              <a:rPr lang="en-US" dirty="0" smtClean="0"/>
              <a:t>hurt </a:t>
            </a:r>
          </a:p>
          <a:p>
            <a:pPr marL="171450" indent="-171450" defTabSz="931774">
              <a:buFont typeface="Arial" pitchFamily="34" charset="0"/>
              <a:buChar char="•"/>
              <a:defRPr/>
            </a:pPr>
            <a:r>
              <a:rPr lang="en-US" dirty="0" smtClean="0"/>
              <a:t>Therefore</a:t>
            </a:r>
            <a:r>
              <a:rPr lang="en-US" dirty="0"/>
              <a:t>, injury prevention efforts are focused on recognizing and reducing the risks for serious </a:t>
            </a:r>
            <a:r>
              <a:rPr lang="en-US" dirty="0" smtClean="0"/>
              <a:t>injuries</a:t>
            </a:r>
            <a:r>
              <a:rPr lang="en-US" baseline="0" dirty="0" smtClean="0"/>
              <a:t> (</a:t>
            </a:r>
            <a:r>
              <a:rPr lang="en-US" dirty="0" smtClean="0"/>
              <a:t>due </a:t>
            </a:r>
            <a:r>
              <a:rPr lang="en-US" dirty="0"/>
              <a:t>to falls, burns/scalds and </a:t>
            </a:r>
            <a:r>
              <a:rPr lang="en-US" dirty="0" smtClean="0"/>
              <a:t>poisoning) </a:t>
            </a:r>
            <a:r>
              <a:rPr lang="en-US" dirty="0"/>
              <a:t>so the child can be kept safe during play or any other </a:t>
            </a:r>
            <a:r>
              <a:rPr lang="en-US" dirty="0" smtClean="0"/>
              <a:t>situation – not</a:t>
            </a:r>
            <a:r>
              <a:rPr lang="en-US" baseline="0" dirty="0" smtClean="0"/>
              <a:t> to restrict their movements or reduce their play time</a:t>
            </a:r>
            <a:endParaRPr lang="en-US" dirty="0"/>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5</a:t>
            </a:fld>
            <a:endParaRPr lang="en-US" dirty="0"/>
          </a:p>
        </p:txBody>
      </p:sp>
    </p:spTree>
    <p:extLst>
      <p:ext uri="{BB962C8B-B14F-4D97-AF65-F5344CB8AC3E}">
        <p14:creationId xmlns:p14="http://schemas.microsoft.com/office/powerpoint/2010/main" val="1621434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“What? </a:t>
            </a:r>
            <a:r>
              <a:rPr lang="en-US" b="1" dirty="0"/>
              <a:t>So </a:t>
            </a:r>
            <a:r>
              <a:rPr lang="en-US" b="1" dirty="0" smtClean="0"/>
              <a:t>What? </a:t>
            </a:r>
            <a:r>
              <a:rPr lang="en-US" b="1" dirty="0"/>
              <a:t>Now </a:t>
            </a:r>
            <a:r>
              <a:rPr lang="en-US" b="1" dirty="0" smtClean="0"/>
              <a:t>What?”</a:t>
            </a:r>
            <a:r>
              <a:rPr lang="en-US" dirty="0" smtClean="0"/>
              <a:t> are three questions to help</a:t>
            </a:r>
            <a:r>
              <a:rPr lang="en-US" baseline="0" dirty="0" smtClean="0"/>
              <a:t> you</a:t>
            </a:r>
            <a:r>
              <a:rPr lang="en-US" dirty="0" smtClean="0"/>
              <a:t> think about child safety.  It helps us</a:t>
            </a:r>
            <a:r>
              <a:rPr lang="en-US" baseline="0" dirty="0" smtClean="0"/>
              <a:t> to pay attention to the new skills your</a:t>
            </a:r>
            <a:r>
              <a:rPr lang="en-US" dirty="0" smtClean="0"/>
              <a:t> </a:t>
            </a:r>
            <a:r>
              <a:rPr lang="en-US" dirty="0"/>
              <a:t>child is </a:t>
            </a:r>
            <a:r>
              <a:rPr lang="en-US" dirty="0" smtClean="0"/>
              <a:t>developing and determine their </a:t>
            </a:r>
            <a:r>
              <a:rPr lang="en-US" dirty="0"/>
              <a:t>risk for </a:t>
            </a:r>
            <a:r>
              <a:rPr lang="en-US" dirty="0" smtClean="0"/>
              <a:t>injury. Then we can think of ways to keep</a:t>
            </a:r>
            <a:r>
              <a:rPr lang="en-US" baseline="0" dirty="0" smtClean="0"/>
              <a:t> your child safe.</a:t>
            </a:r>
            <a:r>
              <a:rPr lang="en-US" dirty="0" smtClean="0"/>
              <a:t> </a:t>
            </a:r>
          </a:p>
          <a:p>
            <a:pPr marL="171450" indent="-171450" defTabSz="931774">
              <a:buFont typeface="Arial" pitchFamily="34" charset="0"/>
              <a:buChar char="•"/>
              <a:defRPr/>
            </a:pPr>
            <a:r>
              <a:rPr lang="en-US" dirty="0" smtClean="0"/>
              <a:t>What</a:t>
            </a:r>
            <a:r>
              <a:rPr lang="en-US" baseline="0" dirty="0" smtClean="0"/>
              <a:t> can my child do now?</a:t>
            </a:r>
          </a:p>
          <a:p>
            <a:pPr marL="171450" indent="-171450" defTabSz="931774">
              <a:buFont typeface="Arial" pitchFamily="34" charset="0"/>
              <a:buChar char="•"/>
              <a:defRPr/>
            </a:pPr>
            <a:r>
              <a:rPr lang="en-US" baseline="0" dirty="0" smtClean="0"/>
              <a:t>So what can hurt my child?</a:t>
            </a:r>
          </a:p>
          <a:p>
            <a:pPr marL="171450" indent="-171450" defTabSz="931774">
              <a:buFont typeface="Arial" pitchFamily="34" charset="0"/>
              <a:buChar char="•"/>
              <a:defRPr/>
            </a:pPr>
            <a:r>
              <a:rPr lang="en-US" baseline="0" dirty="0" smtClean="0"/>
              <a:t>Now what can I do to keep them safe?</a:t>
            </a: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6</a:t>
            </a:fld>
            <a:endParaRPr lang="en-US" dirty="0"/>
          </a:p>
        </p:txBody>
      </p:sp>
    </p:spTree>
    <p:extLst>
      <p:ext uri="{BB962C8B-B14F-4D97-AF65-F5344CB8AC3E}">
        <p14:creationId xmlns:p14="http://schemas.microsoft.com/office/powerpoint/2010/main" val="16000621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What </a:t>
            </a:r>
            <a:r>
              <a:rPr lang="en-US" b="1" dirty="0"/>
              <a:t>can my child do now?  </a:t>
            </a:r>
            <a:r>
              <a:rPr lang="en-US" dirty="0"/>
              <a:t>Children are continuously changing and developing new </a:t>
            </a:r>
            <a:r>
              <a:rPr lang="en-US" dirty="0" smtClean="0"/>
              <a:t>skills. </a:t>
            </a:r>
            <a:r>
              <a:rPr lang="en-US" dirty="0"/>
              <a:t>Being able to recognize what they can do based on their stage of development is important when preventing any injury. Therefore, the “What?” </a:t>
            </a:r>
            <a:r>
              <a:rPr lang="en-US" dirty="0" smtClean="0"/>
              <a:t> question is </a:t>
            </a:r>
            <a:r>
              <a:rPr lang="en-US" dirty="0"/>
              <a:t>designed to prompt </a:t>
            </a:r>
            <a:r>
              <a:rPr lang="en-US" dirty="0" smtClean="0"/>
              <a:t>you </a:t>
            </a:r>
            <a:r>
              <a:rPr lang="en-US" dirty="0"/>
              <a:t>to first consider what activities </a:t>
            </a:r>
            <a:r>
              <a:rPr lang="en-US" dirty="0" smtClean="0"/>
              <a:t>your </a:t>
            </a:r>
            <a:r>
              <a:rPr lang="en-US" dirty="0"/>
              <a:t>child </a:t>
            </a:r>
            <a:r>
              <a:rPr lang="en-US"/>
              <a:t>can </a:t>
            </a:r>
            <a:r>
              <a:rPr lang="en-US" smtClean="0"/>
              <a:t>do. </a:t>
            </a:r>
            <a:r>
              <a:rPr lang="en-US" dirty="0"/>
              <a:t>For example, </a:t>
            </a:r>
            <a:r>
              <a:rPr lang="en-US" dirty="0" smtClean="0"/>
              <a:t>you identify </a:t>
            </a:r>
            <a:r>
              <a:rPr lang="en-US" dirty="0"/>
              <a:t>that </a:t>
            </a:r>
            <a:r>
              <a:rPr lang="en-US" dirty="0" smtClean="0"/>
              <a:t>your </a:t>
            </a:r>
            <a:r>
              <a:rPr lang="en-US" dirty="0"/>
              <a:t>child is starting to roll around. </a:t>
            </a:r>
            <a:endParaRPr lang="en-US" dirty="0" smtClean="0"/>
          </a:p>
          <a:p>
            <a:pPr defTabSz="931774">
              <a:defRPr/>
            </a:pPr>
            <a:endParaRPr lang="en-US" dirty="0" smtClean="0"/>
          </a:p>
          <a:p>
            <a:pPr defTabSz="931774">
              <a:defRPr/>
            </a:pPr>
            <a:r>
              <a:rPr lang="en-US" i="1" dirty="0" smtClean="0"/>
              <a:t>If you use the </a:t>
            </a:r>
            <a:r>
              <a:rPr lang="en-US" i="1" dirty="0" err="1" smtClean="0"/>
              <a:t>Nippissing</a:t>
            </a:r>
            <a:r>
              <a:rPr lang="en-US" i="1" baseline="0" dirty="0" smtClean="0"/>
              <a:t> District Developmental Screens with your families, this is another great resource to share with families to support them in identifying developmental milestones.</a:t>
            </a:r>
            <a:endParaRPr lang="en-US" i="1" dirty="0" smtClean="0"/>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7</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So </a:t>
            </a:r>
            <a:r>
              <a:rPr lang="en-US" b="1" dirty="0"/>
              <a:t>what can hurt my child? </a:t>
            </a:r>
            <a:r>
              <a:rPr lang="en-US" dirty="0" smtClean="0"/>
              <a:t>As your</a:t>
            </a:r>
            <a:r>
              <a:rPr lang="en-US" baseline="0" dirty="0" smtClean="0"/>
              <a:t> child develops new motor skills their risk for injuries change</a:t>
            </a:r>
            <a:r>
              <a:rPr lang="en-US" dirty="0" smtClean="0"/>
              <a:t>. Being </a:t>
            </a:r>
            <a:r>
              <a:rPr lang="en-US" dirty="0"/>
              <a:t>able to identify potential dangers allows </a:t>
            </a:r>
            <a:r>
              <a:rPr lang="en-US" dirty="0" smtClean="0"/>
              <a:t>you to </a:t>
            </a:r>
            <a:r>
              <a:rPr lang="en-US" dirty="0"/>
              <a:t>think ahead and assess </a:t>
            </a:r>
            <a:r>
              <a:rPr lang="en-US" dirty="0" smtClean="0"/>
              <a:t>your </a:t>
            </a:r>
            <a:r>
              <a:rPr lang="en-US" dirty="0"/>
              <a:t>home environment for any possible risks that can affect </a:t>
            </a:r>
            <a:r>
              <a:rPr lang="en-US" dirty="0" smtClean="0"/>
              <a:t>your </a:t>
            </a:r>
            <a:r>
              <a:rPr lang="en-US" dirty="0"/>
              <a:t>child in relation to their newly developed skill.  Therefore, the “So What?” </a:t>
            </a:r>
            <a:r>
              <a:rPr lang="en-US" dirty="0" smtClean="0"/>
              <a:t>question is </a:t>
            </a:r>
            <a:r>
              <a:rPr lang="en-US" dirty="0"/>
              <a:t>designed to prompt </a:t>
            </a:r>
            <a:r>
              <a:rPr lang="en-US" dirty="0" smtClean="0"/>
              <a:t>you </a:t>
            </a:r>
            <a:r>
              <a:rPr lang="en-US" dirty="0"/>
              <a:t>to explore and identify home hazards. For example, </a:t>
            </a:r>
            <a:r>
              <a:rPr lang="en-US" dirty="0" smtClean="0"/>
              <a:t>you </a:t>
            </a:r>
            <a:r>
              <a:rPr lang="en-US" dirty="0"/>
              <a:t>identify that their child is now at risk for falling from places like change tables and couches because they are starting to roll around.  </a:t>
            </a:r>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8</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Now </a:t>
            </a:r>
            <a:r>
              <a:rPr lang="en-US" b="1" dirty="0"/>
              <a:t>what can I do to keep my child safe?  </a:t>
            </a:r>
            <a:r>
              <a:rPr lang="en-US" dirty="0" smtClean="0"/>
              <a:t>After new dangers have been identified, it is now time to develop a plan to keep your child safe. </a:t>
            </a:r>
            <a:r>
              <a:rPr lang="en-US" dirty="0"/>
              <a:t>Knowing how to prevent these injuries before they </a:t>
            </a:r>
            <a:r>
              <a:rPr lang="en-US" dirty="0" smtClean="0"/>
              <a:t>happen </a:t>
            </a:r>
            <a:r>
              <a:rPr lang="en-US" dirty="0"/>
              <a:t>is the most important step.  Therefore, the “Now What</a:t>
            </a:r>
            <a:r>
              <a:rPr lang="en-US" dirty="0" smtClean="0"/>
              <a:t>?” question </a:t>
            </a:r>
            <a:r>
              <a:rPr lang="en-US" dirty="0"/>
              <a:t>is designed to </a:t>
            </a:r>
            <a:r>
              <a:rPr lang="en-US" dirty="0" smtClean="0"/>
              <a:t>help you find</a:t>
            </a:r>
            <a:r>
              <a:rPr lang="en-US" baseline="0" dirty="0" smtClean="0"/>
              <a:t> ways to prevent injuries based on your child’s skills and risks</a:t>
            </a:r>
            <a:r>
              <a:rPr lang="en-US" dirty="0" smtClean="0"/>
              <a:t>.  </a:t>
            </a:r>
            <a:r>
              <a:rPr lang="en-US" dirty="0"/>
              <a:t>For example, since </a:t>
            </a:r>
            <a:r>
              <a:rPr lang="en-US" dirty="0" smtClean="0"/>
              <a:t>your </a:t>
            </a:r>
            <a:r>
              <a:rPr lang="en-US" dirty="0"/>
              <a:t>child is at risk for falls, </a:t>
            </a:r>
            <a:r>
              <a:rPr lang="en-US" dirty="0" smtClean="0"/>
              <a:t>placing a </a:t>
            </a:r>
            <a:r>
              <a:rPr lang="en-US" dirty="0"/>
              <a:t>hand on </a:t>
            </a:r>
            <a:r>
              <a:rPr lang="en-US" dirty="0" smtClean="0"/>
              <a:t>your child while </a:t>
            </a:r>
            <a:r>
              <a:rPr lang="en-US" dirty="0"/>
              <a:t>they are on a high surface such as a change table, bed, or </a:t>
            </a:r>
            <a:r>
              <a:rPr lang="en-US" dirty="0" smtClean="0"/>
              <a:t>couch, keeps </a:t>
            </a:r>
            <a:r>
              <a:rPr lang="en-US" dirty="0"/>
              <a:t>them from falling off.</a:t>
            </a:r>
          </a:p>
          <a:p>
            <a:r>
              <a:rPr lang="en-US" dirty="0"/>
              <a:t> </a:t>
            </a:r>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9</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Here are some more examples of how </a:t>
            </a:r>
            <a:r>
              <a:rPr lang="en-US" b="1" dirty="0" smtClean="0"/>
              <a:t>“What? So What? Now What?”  </a:t>
            </a:r>
            <a:r>
              <a:rPr lang="en-US" b="0" dirty="0" smtClean="0"/>
              <a:t>can</a:t>
            </a:r>
            <a:r>
              <a:rPr lang="en-US" b="0" baseline="0" dirty="0" smtClean="0"/>
              <a:t> be used to prevent falls, poisonings, and scalds or burns. </a:t>
            </a:r>
            <a:r>
              <a:rPr lang="en-US" b="0" i="1" baseline="0" dirty="0" smtClean="0"/>
              <a:t>(go through the chart with </a:t>
            </a:r>
            <a:r>
              <a:rPr lang="en-US" b="0" i="1" baseline="0" dirty="0" err="1" smtClean="0"/>
              <a:t>particapants</a:t>
            </a:r>
            <a:r>
              <a:rPr lang="en-US" b="0" i="1" baseline="0" dirty="0" smtClean="0"/>
              <a:t>)</a:t>
            </a:r>
            <a:endParaRPr lang="en-US" b="0" baseline="0" dirty="0" smtClean="0"/>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10</a:t>
            </a:fld>
            <a:endParaRPr lang="en-US" dirty="0"/>
          </a:p>
        </p:txBody>
      </p:sp>
    </p:spTree>
    <p:extLst>
      <p:ext uri="{BB962C8B-B14F-4D97-AF65-F5344CB8AC3E}">
        <p14:creationId xmlns:p14="http://schemas.microsoft.com/office/powerpoint/2010/main" val="419592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b="1" dirty="0" smtClean="0"/>
              <a:t>ACTIVITY NAME</a:t>
            </a:r>
            <a:r>
              <a:rPr lang="en-US" sz="1000" dirty="0" smtClean="0"/>
              <a:t>: Interactive Activity</a:t>
            </a:r>
            <a:r>
              <a:rPr lang="en-US" sz="1000" baseline="0" dirty="0" smtClean="0"/>
              <a:t> - </a:t>
            </a:r>
            <a:r>
              <a:rPr lang="en-US" sz="1000" dirty="0" smtClean="0"/>
              <a:t>Child Safety Activity</a:t>
            </a:r>
          </a:p>
          <a:p>
            <a:r>
              <a:rPr lang="en-US" sz="1000" b="1" dirty="0" smtClean="0"/>
              <a:t>TIMING</a:t>
            </a:r>
            <a:r>
              <a:rPr lang="en-US" sz="1000" dirty="0" smtClean="0"/>
              <a:t>: 15-18 </a:t>
            </a:r>
            <a:r>
              <a:rPr lang="en-US" sz="1000" dirty="0" err="1" smtClean="0"/>
              <a:t>mins</a:t>
            </a:r>
            <a:endParaRPr lang="en-US" sz="1000" dirty="0" smtClean="0"/>
          </a:p>
          <a:p>
            <a:r>
              <a:rPr lang="en-US" sz="1000" b="1" dirty="0" smtClean="0"/>
              <a:t>REFERENCE PAGES</a:t>
            </a:r>
            <a:r>
              <a:rPr lang="en-US" sz="1000" dirty="0" smtClean="0"/>
              <a:t>: 14-27</a:t>
            </a:r>
          </a:p>
          <a:p>
            <a:pPr defTabSz="931723">
              <a:defRPr/>
            </a:pPr>
            <a:r>
              <a:rPr lang="en-US" sz="1000" b="1" dirty="0" smtClean="0"/>
              <a:t>SUPPLIES</a:t>
            </a:r>
            <a:r>
              <a:rPr lang="en-US" sz="1000" b="1" baseline="0" dirty="0" smtClean="0"/>
              <a:t>: </a:t>
            </a:r>
            <a:r>
              <a:rPr lang="en-US" sz="1000" b="0" baseline="0" dirty="0" smtClean="0"/>
              <a:t>Child Safety Activity Handout and pens or flip chart paper and markers; key messages chart</a:t>
            </a:r>
            <a:endParaRPr lang="en-US" sz="1000" dirty="0" smtClean="0"/>
          </a:p>
          <a:p>
            <a:r>
              <a:rPr lang="en-US" sz="1000" b="1" dirty="0" smtClean="0"/>
              <a:t>_______________________________________________________________________</a:t>
            </a:r>
          </a:p>
          <a:p>
            <a:r>
              <a:rPr lang="en-US" sz="1000" i="1" dirty="0" smtClean="0"/>
              <a:t>(It</a:t>
            </a:r>
            <a:r>
              <a:rPr lang="en-US" sz="1000" i="1" baseline="0" dirty="0" smtClean="0"/>
              <a:t> is the expectation that participants will be able to apply the </a:t>
            </a:r>
            <a:r>
              <a:rPr lang="en-US" sz="1000" b="1" i="1" baseline="0" dirty="0" smtClean="0"/>
              <a:t>What? So What? Now What? </a:t>
            </a:r>
            <a:r>
              <a:rPr lang="en-US" sz="1000" i="1" baseline="0" dirty="0" smtClean="0"/>
              <a:t>concept. Lead the participants through this activity. Participants can work individually or in groups. Hand out pens and copies of the Child Safety Activity sheet or draw attention to flip chart paper.)</a:t>
            </a:r>
          </a:p>
          <a:p>
            <a:endParaRPr lang="en-US" sz="400" baseline="0" dirty="0" smtClean="0"/>
          </a:p>
          <a:p>
            <a:r>
              <a:rPr lang="en-US" baseline="0" dirty="0" smtClean="0"/>
              <a:t>We are now going to apply </a:t>
            </a:r>
            <a:r>
              <a:rPr lang="en-US" b="1" i="0" baseline="0" dirty="0" smtClean="0"/>
              <a:t>What? So What? Now What? </a:t>
            </a:r>
            <a:r>
              <a:rPr lang="en-US" i="0" baseline="0" dirty="0" smtClean="0"/>
              <a:t>to your children through a quick activity. Think about your child and what activities they can do now?  What activities will they be able to do soon? Write 3 skills or activities down under </a:t>
            </a:r>
            <a:r>
              <a:rPr lang="en-US" b="1" i="0" baseline="0" dirty="0" smtClean="0"/>
              <a:t>What can my child do now?</a:t>
            </a:r>
            <a:r>
              <a:rPr lang="en-US" b="0" i="0" baseline="0" dirty="0" smtClean="0"/>
              <a:t> Then think about how that is a risk for injury. Based on these skills, write down how your child can be hurt under </a:t>
            </a:r>
            <a:r>
              <a:rPr lang="en-US" b="1" i="0" baseline="0" dirty="0" smtClean="0"/>
              <a:t>So what can hurt my child?</a:t>
            </a:r>
            <a:r>
              <a:rPr lang="en-US" b="0" i="0" baseline="0" dirty="0" smtClean="0"/>
              <a:t> </a:t>
            </a:r>
            <a:r>
              <a:rPr lang="en-US" i="0" baseline="0" dirty="0" smtClean="0"/>
              <a:t>Remember to keep in mind that falls, scalds and burns, and poisoning are among the leading injuries in Ontario.  </a:t>
            </a:r>
            <a:r>
              <a:rPr lang="en-US" b="0" i="0" baseline="0" dirty="0" smtClean="0"/>
              <a:t>Last, think about ways you can protect your child and write those down under </a:t>
            </a:r>
            <a:r>
              <a:rPr lang="en-US" b="1" i="0" baseline="0" dirty="0" smtClean="0"/>
              <a:t>Now what can I do to keep my child safe? </a:t>
            </a:r>
            <a:r>
              <a:rPr lang="en-US" b="0" i="0" baseline="0" dirty="0" smtClean="0"/>
              <a:t>You have about 10 minutes and then we’ll share some answers as a group.</a:t>
            </a:r>
          </a:p>
          <a:p>
            <a:endParaRPr lang="en-US" sz="400" b="0" i="0" baseline="0" dirty="0" smtClean="0"/>
          </a:p>
          <a:p>
            <a:r>
              <a:rPr lang="en-US" sz="1000" b="0" i="1" baseline="0" dirty="0" smtClean="0"/>
              <a:t>(Support brainstorming answers around the room. Take up answers in a larger group using the key messages chart as a resource.)</a:t>
            </a:r>
          </a:p>
          <a:p>
            <a:endParaRPr lang="en-US" sz="1050" b="0" i="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Inform participants that they can take the handout home and fill in more of the boxes as their child continues to develop.  This will help parents/caregivers learn how to use </a:t>
            </a:r>
            <a:r>
              <a:rPr lang="en-US" sz="1200" b="1" kern="1200" dirty="0" smtClean="0">
                <a:solidFill>
                  <a:schemeClr val="tx1"/>
                </a:solidFill>
                <a:effectLst/>
                <a:latin typeface="+mn-lt"/>
                <a:ea typeface="+mn-ea"/>
                <a:cs typeface="+mn-cs"/>
              </a:rPr>
              <a:t>“What, So What, Now What”</a:t>
            </a:r>
            <a:r>
              <a:rPr lang="en-US" sz="1200" kern="1200" dirty="0" smtClean="0">
                <a:solidFill>
                  <a:schemeClr val="tx1"/>
                </a:solidFill>
                <a:effectLst/>
                <a:latin typeface="+mn-lt"/>
                <a:ea typeface="+mn-ea"/>
                <a:cs typeface="+mn-cs"/>
              </a:rPr>
              <a:t> at home. </a:t>
            </a:r>
          </a:p>
          <a:p>
            <a:endParaRPr lang="en-US" i="1" baseline="0"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11</a:t>
            </a:fld>
            <a:endParaRPr lang="en-US" dirty="0"/>
          </a:p>
        </p:txBody>
      </p:sp>
    </p:spTree>
    <p:extLst>
      <p:ext uri="{BB962C8B-B14F-4D97-AF65-F5344CB8AC3E}">
        <p14:creationId xmlns:p14="http://schemas.microsoft.com/office/powerpoint/2010/main" val="34853769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kern="1200" dirty="0" smtClean="0">
                <a:solidFill>
                  <a:schemeClr val="tx1"/>
                </a:solidFill>
                <a:effectLst/>
                <a:latin typeface="+mn-lt"/>
                <a:ea typeface="+mn-ea"/>
                <a:cs typeface="+mn-cs"/>
              </a:rPr>
              <a:t>There</a:t>
            </a:r>
            <a:r>
              <a:rPr lang="en-US" sz="1200" kern="1200" baseline="0" dirty="0" smtClean="0">
                <a:solidFill>
                  <a:schemeClr val="tx1"/>
                </a:solidFill>
                <a:effectLst/>
                <a:latin typeface="+mn-lt"/>
                <a:ea typeface="+mn-ea"/>
                <a:cs typeface="+mn-cs"/>
              </a:rPr>
              <a:t> are many resources in the community and on the internet on child safety.  Many refer to “a child’s level” or “placing things out of reach”.  What do these mean to you? </a:t>
            </a:r>
            <a:r>
              <a:rPr lang="en-US" sz="1200" i="1" kern="1200" baseline="0" dirty="0" smtClean="0">
                <a:solidFill>
                  <a:schemeClr val="tx1"/>
                </a:solidFill>
                <a:effectLst/>
                <a:latin typeface="+mn-lt"/>
                <a:ea typeface="+mn-ea"/>
                <a:cs typeface="+mn-cs"/>
              </a:rPr>
              <a:t>(pause and wait for answers)</a:t>
            </a:r>
            <a:endParaRPr lang="en-US" sz="1200" i="1"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Child’s level – This is everything a child sees or touches while lying, sitting, standing or climbing base</a:t>
            </a:r>
            <a:r>
              <a:rPr lang="en-US" sz="1200" kern="1200" baseline="0" dirty="0" smtClean="0">
                <a:solidFill>
                  <a:schemeClr val="tx1"/>
                </a:solidFill>
                <a:effectLst/>
                <a:latin typeface="+mn-lt"/>
                <a:ea typeface="+mn-ea"/>
                <a:cs typeface="+mn-cs"/>
              </a:rPr>
              <a:t>d on their stage of development</a:t>
            </a:r>
            <a:endParaRPr lang="en-CA" sz="11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Out of reach – This means that a child should not be able to touch anything when reaching, crawling, standing or climbing.  Remember that little hands can reach into places that adult hands usually cannot. </a:t>
            </a:r>
            <a:endParaRPr lang="en-CA"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12</a:t>
            </a:fld>
            <a:endParaRPr lang="en-US" dirty="0"/>
          </a:p>
        </p:txBody>
      </p:sp>
    </p:spTree>
    <p:extLst>
      <p:ext uri="{BB962C8B-B14F-4D97-AF65-F5344CB8AC3E}">
        <p14:creationId xmlns:p14="http://schemas.microsoft.com/office/powerpoint/2010/main" val="1876531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smtClean="0"/>
              <a:t>If you need more information on child safety, please feel free to connect with me or any one of our staff at any time.  Other great sources of information are: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www.prevent child injury.ca This website has information on </a:t>
            </a:r>
            <a:r>
              <a:rPr lang="en-US" b="1" i="0" baseline="0" dirty="0" smtClean="0"/>
              <a:t>What? So What? Now What? </a:t>
            </a:r>
            <a:r>
              <a:rPr lang="en-US" b="0" i="0" baseline="0" dirty="0" smtClean="0"/>
              <a:t>and you can sign up to receive emails every few months on child safety.  The emails are based on your child’s date of birth so that they are timed with developmental milestones and use the </a:t>
            </a:r>
            <a:r>
              <a:rPr lang="en-US" b="1" i="0" baseline="0" dirty="0" smtClean="0"/>
              <a:t>What? So What? Now What? </a:t>
            </a:r>
            <a:r>
              <a:rPr lang="en-US" b="0" i="0" baseline="0" dirty="0" smtClean="0"/>
              <a:t>questions as a prompt. Just register with your email address and enter your child’s birth date.  It is free and you can unsubscribe at any time.</a:t>
            </a:r>
            <a:endParaRPr lang="en-US" b="1" i="0" baseline="0"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Our local Public Health Unit  is another source for more parenting information.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err="1" smtClean="0"/>
              <a:t>Nippissing</a:t>
            </a:r>
            <a:r>
              <a:rPr lang="en-US" b="0" baseline="0" dirty="0" smtClean="0"/>
              <a:t> District Developmental Screens – free developmental checklists for Ontario parents and caregivers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Parachute Canada – non-profit national injury prevention organization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Health Canada – product safety information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Ministry of Transportation – car seats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13</a:t>
            </a:fld>
            <a:endParaRPr lang="en-US" dirty="0"/>
          </a:p>
        </p:txBody>
      </p:sp>
    </p:spTree>
    <p:extLst>
      <p:ext uri="{BB962C8B-B14F-4D97-AF65-F5344CB8AC3E}">
        <p14:creationId xmlns:p14="http://schemas.microsoft.com/office/powerpoint/2010/main" val="24605660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This</a:t>
            </a:r>
            <a:r>
              <a:rPr lang="en-US" baseline="0" dirty="0" smtClean="0"/>
              <a:t> is what the registration page looks like to receive the emails.</a:t>
            </a:r>
            <a:endParaRPr lang="en-US" dirty="0" smtClean="0"/>
          </a:p>
          <a:p>
            <a:endParaRPr lang="en-US" b="1" u="none" dirty="0" smtClean="0"/>
          </a:p>
          <a:p>
            <a:r>
              <a:rPr lang="en-US" b="1" i="1" u="none" dirty="0" smtClean="0"/>
              <a:t>TIPS</a:t>
            </a:r>
          </a:p>
          <a:p>
            <a:r>
              <a:rPr lang="en-US" i="1" dirty="0" smtClean="0"/>
              <a:t>When in</a:t>
            </a:r>
            <a:r>
              <a:rPr lang="en-US" i="1" baseline="0" dirty="0" smtClean="0"/>
              <a:t> slideshow mode: Move the mouse “arrow” over picture until “hand” appears, then click to automatically open to website. Demonstrate parts of the website as time allows.</a:t>
            </a:r>
            <a:endParaRPr lang="en-US" i="1" dirty="0" smtClean="0"/>
          </a:p>
          <a:p>
            <a:endParaRPr lang="en-US"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14</a:t>
            </a:fld>
            <a:endParaRPr lang="en-US" dirty="0"/>
          </a:p>
        </p:txBody>
      </p:sp>
    </p:spTree>
    <p:extLst>
      <p:ext uri="{BB962C8B-B14F-4D97-AF65-F5344CB8AC3E}">
        <p14:creationId xmlns:p14="http://schemas.microsoft.com/office/powerpoint/2010/main" val="1625955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00375" y="111125"/>
            <a:ext cx="1236663" cy="927100"/>
          </a:xfrm>
        </p:spPr>
      </p:sp>
      <p:sp>
        <p:nvSpPr>
          <p:cNvPr id="3" name="Notes Placeholder 2"/>
          <p:cNvSpPr>
            <a:spLocks noGrp="1"/>
          </p:cNvSpPr>
          <p:nvPr>
            <p:ph type="body" idx="1"/>
          </p:nvPr>
        </p:nvSpPr>
        <p:spPr>
          <a:xfrm>
            <a:off x="336848" y="1263824"/>
            <a:ext cx="6480720" cy="7848872"/>
          </a:xfrm>
        </p:spPr>
        <p:txBody>
          <a:bodyPr/>
          <a:lstStyle/>
          <a:p>
            <a:r>
              <a:rPr lang="en-US" b="1" dirty="0" smtClean="0"/>
              <a:t>ACTIVITY NAME</a:t>
            </a:r>
            <a:r>
              <a:rPr lang="en-US" dirty="0" smtClean="0"/>
              <a:t>: Questions</a:t>
            </a:r>
          </a:p>
          <a:p>
            <a:r>
              <a:rPr lang="en-US" b="1" dirty="0" smtClean="0"/>
              <a:t>TIMING</a:t>
            </a:r>
            <a:r>
              <a:rPr lang="en-US" dirty="0" smtClean="0"/>
              <a:t>: 5 </a:t>
            </a:r>
            <a:r>
              <a:rPr lang="en-US" dirty="0" err="1" smtClean="0"/>
              <a:t>mins</a:t>
            </a:r>
            <a:endParaRPr lang="en-US" dirty="0" smtClean="0"/>
          </a:p>
          <a:p>
            <a:r>
              <a:rPr lang="en-US" b="1" dirty="0" smtClean="0"/>
              <a:t>REFERENCE PAGES</a:t>
            </a:r>
            <a:r>
              <a:rPr lang="en-US" dirty="0" smtClean="0"/>
              <a:t>: Appendix C – Additional</a:t>
            </a:r>
            <a:r>
              <a:rPr lang="en-US" baseline="0" dirty="0" smtClean="0"/>
              <a:t> Resources in Preparations for Questions</a:t>
            </a:r>
            <a:endParaRPr lang="en-US" dirty="0" smtClean="0"/>
          </a:p>
          <a:p>
            <a:pPr defTabSz="931723">
              <a:defRPr/>
            </a:pPr>
            <a:r>
              <a:rPr lang="en-US" b="1" dirty="0" smtClean="0"/>
              <a:t>SUPPLIES</a:t>
            </a:r>
            <a:r>
              <a:rPr lang="en-US" b="1" baseline="0" dirty="0" smtClean="0"/>
              <a:t>: </a:t>
            </a:r>
            <a:r>
              <a:rPr lang="en-US" b="0" baseline="0" dirty="0" smtClean="0"/>
              <a:t>none</a:t>
            </a:r>
            <a:endParaRPr lang="en-US" dirty="0" smtClean="0"/>
          </a:p>
          <a:p>
            <a:r>
              <a:rPr lang="en-US" b="1" dirty="0" smtClean="0"/>
              <a:t>_______________________________________________________________________</a:t>
            </a:r>
          </a:p>
          <a:p>
            <a:r>
              <a:rPr lang="en-US" b="0" i="1" dirty="0" smtClean="0"/>
              <a:t>(Encourage</a:t>
            </a:r>
            <a:r>
              <a:rPr lang="en-US" b="0" i="1" baseline="0" dirty="0" smtClean="0"/>
              <a:t> participants to ask any additional questions they may still have. </a:t>
            </a:r>
            <a:r>
              <a:rPr lang="en-US" b="0" i="1" dirty="0" smtClean="0"/>
              <a:t>It</a:t>
            </a:r>
            <a:r>
              <a:rPr lang="en-US" b="0" i="1" baseline="0" dirty="0" smtClean="0"/>
              <a:t> </a:t>
            </a:r>
            <a:r>
              <a:rPr lang="en-US" b="0" i="1" dirty="0" smtClean="0"/>
              <a:t>is ok not to have all the answers</a:t>
            </a:r>
            <a:r>
              <a:rPr lang="en-US" b="0" i="1" baseline="0" dirty="0" smtClean="0"/>
              <a:t> to the various child safety topic areas.  Refer participants to community resources as needed.)</a:t>
            </a:r>
          </a:p>
          <a:p>
            <a:r>
              <a:rPr lang="en-US" b="0" i="1" baseline="0" dirty="0" smtClean="0"/>
              <a:t>Some questions that may be asked are:</a:t>
            </a:r>
          </a:p>
          <a:p>
            <a:endParaRPr lang="en-US" b="0" i="1" baseline="0" dirty="0" smtClean="0"/>
          </a:p>
          <a:p>
            <a:r>
              <a:rPr lang="en-US" b="0" i="1" dirty="0" smtClean="0"/>
              <a:t>Q Will my child still be able to play? I want them to be active.</a:t>
            </a:r>
          </a:p>
          <a:p>
            <a:r>
              <a:rPr lang="en-US" b="0" i="1" dirty="0" smtClean="0"/>
              <a:t>A Yes! Making your home safe helps avoid hazards and is not to stop your child from playing. Play is important for a child’s growth and development.  These tips are to help make your home safe while your child learns, explores and plays.</a:t>
            </a:r>
          </a:p>
          <a:p>
            <a:endParaRPr lang="en-US" b="0" i="1" dirty="0" smtClean="0"/>
          </a:p>
          <a:p>
            <a:r>
              <a:rPr lang="en-US" b="0" i="1" dirty="0" smtClean="0"/>
              <a:t>--------------------------------------------------------------------------------</a:t>
            </a:r>
          </a:p>
          <a:p>
            <a:r>
              <a:rPr lang="en-US" b="0" i="1" dirty="0" smtClean="0"/>
              <a:t>Q If my child has not reached the specific age related milestone, should I be concerned?</a:t>
            </a:r>
          </a:p>
          <a:p>
            <a:r>
              <a:rPr lang="en-US" b="0" i="1" dirty="0" smtClean="0"/>
              <a:t>A Every child is different. The milestones in these emails are general guidelines that are based on what your child may be doing and learning. If you have concerns about your child’s growth and development contact your primary care provider. </a:t>
            </a:r>
          </a:p>
          <a:p>
            <a:endParaRPr lang="en-US" b="0" i="1" dirty="0" smtClean="0"/>
          </a:p>
          <a:p>
            <a:r>
              <a:rPr lang="en-US" b="0" i="1" dirty="0" smtClean="0"/>
              <a:t>--------------------------------------------------------------------------------</a:t>
            </a:r>
          </a:p>
          <a:p>
            <a:r>
              <a:rPr lang="en-US" b="0" i="1" dirty="0" smtClean="0"/>
              <a:t>Q Is it expensive to make your home safe?</a:t>
            </a:r>
          </a:p>
          <a:p>
            <a:r>
              <a:rPr lang="en-US" b="0" i="1" dirty="0" smtClean="0"/>
              <a:t>A Most of these safety tips cost little to no money. These messages encourage you to make changes in your home such as moving dangerous objects out of reach and locking up poisonous items. If you are considering making changes to your home, the cost may vary depending on the home safety products that you choose.</a:t>
            </a:r>
          </a:p>
          <a:p>
            <a:endParaRPr lang="en-US" b="0" i="1" dirty="0" smtClean="0"/>
          </a:p>
          <a:p>
            <a:r>
              <a:rPr lang="en-US" b="0" i="1" dirty="0" smtClean="0"/>
              <a:t>--------------------------------------------------------------------------------</a:t>
            </a:r>
          </a:p>
          <a:p>
            <a:r>
              <a:rPr lang="en-US" b="0" i="1" dirty="0" smtClean="0"/>
              <a:t>Q How can I find out if my child products are safe?</a:t>
            </a:r>
          </a:p>
          <a:p>
            <a:r>
              <a:rPr lang="en-US" b="0" i="1" dirty="0" smtClean="0"/>
              <a:t>A To find out if the products you have are safe you can refer to:</a:t>
            </a:r>
          </a:p>
          <a:p>
            <a:r>
              <a:rPr lang="en-US" b="0" i="1" dirty="0" smtClean="0"/>
              <a:t>Health Canada’s Recalls and Alerts (http://www.healthycanadians.gc.ca/recall-alert-rappel-avis/index-eng.php) </a:t>
            </a:r>
          </a:p>
          <a:p>
            <a:endParaRPr lang="en-US" b="0" i="1" dirty="0" smtClean="0"/>
          </a:p>
          <a:p>
            <a:endParaRPr lang="en-US" b="0" i="1"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15</a:t>
            </a:fld>
            <a:endParaRPr lang="en-US" dirty="0"/>
          </a:p>
        </p:txBody>
      </p:sp>
    </p:spTree>
    <p:extLst>
      <p:ext uri="{BB962C8B-B14F-4D97-AF65-F5344CB8AC3E}">
        <p14:creationId xmlns:p14="http://schemas.microsoft.com/office/powerpoint/2010/main" val="380930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mn-lt"/>
                <a:ea typeface="+mn-ea"/>
                <a:cs typeface="+mn-cs"/>
              </a:rPr>
              <a:t>Thank everyone for attending and participating in this training session. </a:t>
            </a:r>
          </a:p>
          <a:p>
            <a:pPr lvl="0"/>
            <a:r>
              <a:rPr lang="en-US" sz="1200" kern="1200" dirty="0" smtClean="0">
                <a:solidFill>
                  <a:schemeClr val="tx1"/>
                </a:solidFill>
                <a:effectLst/>
                <a:latin typeface="+mn-lt"/>
                <a:ea typeface="+mn-ea"/>
                <a:cs typeface="+mn-cs"/>
              </a:rPr>
              <a:t>Let them know that you are available after the session if they have any additional questions or concerns.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16</a:t>
            </a:fld>
            <a:endParaRPr lang="en-US" dirty="0"/>
          </a:p>
        </p:txBody>
      </p:sp>
    </p:spTree>
    <p:extLst>
      <p:ext uri="{BB962C8B-B14F-4D97-AF65-F5344CB8AC3E}">
        <p14:creationId xmlns:p14="http://schemas.microsoft.com/office/powerpoint/2010/main" val="1280252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1"/>
          <p:cNvGrpSpPr/>
          <p:nvPr userDrawn="1"/>
        </p:nvGrpSpPr>
        <p:grpSpPr>
          <a:xfrm flipV="1">
            <a:off x="3733799" y="6172196"/>
            <a:ext cx="3733801" cy="45719"/>
            <a:chOff x="5410200" y="3897010"/>
            <a:chExt cx="3733801" cy="2360534"/>
          </a:xfrm>
        </p:grpSpPr>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Rectangle 26"/>
            <p:cNvSpPr/>
            <p:nvPr/>
          </p:nvSpPr>
          <p:spPr>
            <a:xfrm flipV="1">
              <a:off x="7010747" y="6248400"/>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gr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Rectangle 6"/>
          <p:cNvSpPr/>
          <p:nvPr/>
        </p:nvSpPr>
        <p:spPr>
          <a:xfrm>
            <a:off x="1" y="2536758"/>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tangle 9"/>
          <p:cNvSpPr/>
          <p:nvPr/>
        </p:nvSpPr>
        <p:spPr>
          <a:xfrm>
            <a:off x="0" y="2420888"/>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Rectangle 18"/>
          <p:cNvSpPr/>
          <p:nvPr/>
        </p:nvSpPr>
        <p:spPr>
          <a:xfrm>
            <a:off x="0" y="0"/>
            <a:ext cx="9144000" cy="2420888"/>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dirty="0" smtClean="0"/>
              <a:t>Click to edit Master title style</a:t>
            </a:r>
            <a:endParaRPr kumimoji="0" lang="en-US" dirty="0"/>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705600" y="4206240"/>
            <a:ext cx="960120"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17" name="Footer Placeholder 16"/>
          <p:cNvSpPr>
            <a:spLocks noGrp="1"/>
          </p:cNvSpPr>
          <p:nvPr>
            <p:ph type="ftr" sz="quarter" idx="11"/>
          </p:nvPr>
        </p:nvSpPr>
        <p:spPr>
          <a:xfrm>
            <a:off x="5410200" y="4205288"/>
            <a:ext cx="1295400" cy="457200"/>
          </a:xfrm>
          <a:prstGeom prst="rect">
            <a:avLst/>
          </a:prstGeom>
        </p:spPr>
        <p:txBody>
          <a:bodyPr/>
          <a:lstStyle/>
          <a:p>
            <a:endParaRPr lang="en-US">
              <a:solidFill>
                <a:srgbClr val="313340"/>
              </a:solidFill>
            </a:endParaRPr>
          </a:p>
        </p:txBody>
      </p:sp>
      <p:sp>
        <p:nvSpPr>
          <p:cNvPr id="29" name="Slide Number Placeholder 28"/>
          <p:cNvSpPr>
            <a:spLocks noGrp="1"/>
          </p:cNvSpPr>
          <p:nvPr>
            <p:ph type="sldNum" sz="quarter" idx="12"/>
          </p:nvPr>
        </p:nvSpPr>
        <p:spPr>
          <a:xfrm>
            <a:off x="8320088" y="1136"/>
            <a:ext cx="747712" cy="365760"/>
          </a:xfrm>
          <a:prstGeom prst="rect">
            <a:avLst/>
          </a:prstGeom>
        </p:spPr>
        <p:txBody>
          <a:bodyPr/>
          <a:lstStyle>
            <a:lvl1pPr algn="r">
              <a:defRPr sz="1800">
                <a:solidFill>
                  <a:schemeClr val="bg1"/>
                </a:solidFill>
              </a:defRPr>
            </a:lvl1pPr>
          </a:lstStyle>
          <a:p>
            <a:fld id="{FB39051B-2BC4-4095-BE69-1A1080461538}"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146001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04964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861685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1546372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1476863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a:xfrm>
            <a:off x="6586536" y="612648"/>
            <a:ext cx="957264" cy="457200"/>
          </a:xfrm>
          <a:prstGeom prst="rect">
            <a:avLst/>
          </a:prstGeom>
        </p:spPr>
        <p:txBody>
          <a:bodyPr rtlCol="0"/>
          <a:lstStyle/>
          <a:p>
            <a:fld id="{E0E87BB2-C696-4ECE-B8D4-8101CC3CFE58}" type="datetimeFigureOut">
              <a:rPr lang="en-US" smtClean="0">
                <a:solidFill>
                  <a:srgbClr val="313340"/>
                </a:solidFill>
              </a:rPr>
              <a:pPr/>
              <a:t>2014-10-15</a:t>
            </a:fld>
            <a:endParaRPr lang="en-US">
              <a:solidFill>
                <a:srgbClr val="313340"/>
              </a:solidFill>
            </a:endParaRPr>
          </a:p>
        </p:txBody>
      </p:sp>
      <p:sp>
        <p:nvSpPr>
          <p:cNvPr id="27" name="Slide Number Placeholder 26"/>
          <p:cNvSpPr>
            <a:spLocks noGrp="1"/>
          </p:cNvSpPr>
          <p:nvPr>
            <p:ph type="sldNum" sz="quarter" idx="11"/>
          </p:nvPr>
        </p:nvSpPr>
        <p:spPr>
          <a:xfrm>
            <a:off x="8174736" y="2272"/>
            <a:ext cx="762000" cy="365760"/>
          </a:xfrm>
          <a:prstGeom prst="rect">
            <a:avLst/>
          </a:prstGeom>
        </p:spPr>
        <p:txBody>
          <a:bodyPr rtlCol="0"/>
          <a:lstStyle/>
          <a:p>
            <a:fld id="{FB39051B-2BC4-4095-BE69-1A1080461538}" type="slidenum">
              <a:rPr lang="en-US" smtClean="0">
                <a:solidFill>
                  <a:srgbClr val="313340"/>
                </a:solidFill>
              </a:rPr>
              <a:pPr/>
              <a:t>‹#›</a:t>
            </a:fld>
            <a:endParaRPr lang="en-US">
              <a:solidFill>
                <a:srgbClr val="313340"/>
              </a:solidFill>
            </a:endParaRPr>
          </a:p>
        </p:txBody>
      </p:sp>
      <p:sp>
        <p:nvSpPr>
          <p:cNvPr id="28" name="Footer Placeholder 27"/>
          <p:cNvSpPr>
            <a:spLocks noGrp="1"/>
          </p:cNvSpPr>
          <p:nvPr>
            <p:ph type="ftr" sz="quarter" idx="12"/>
          </p:nvPr>
        </p:nvSpPr>
        <p:spPr>
          <a:xfrm>
            <a:off x="5257800" y="612648"/>
            <a:ext cx="1325880" cy="457200"/>
          </a:xfrm>
          <a:prstGeom prst="rect">
            <a:avLst/>
          </a:prstGeom>
        </p:spPr>
        <p:txBody>
          <a:bodyPr rtlCol="0"/>
          <a:lstStyle/>
          <a:p>
            <a:endParaRPr lang="en-US">
              <a:solidFill>
                <a:srgbClr val="313340"/>
              </a:solidFill>
            </a:endParaRPr>
          </a:p>
        </p:txBody>
      </p:sp>
    </p:spTree>
    <p:extLst>
      <p:ext uri="{BB962C8B-B14F-4D97-AF65-F5344CB8AC3E}">
        <p14:creationId xmlns:p14="http://schemas.microsoft.com/office/powerpoint/2010/main" val="366278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4" name="Footer Placeholder 3"/>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5" name="Slide Number Placeholder 4"/>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3490451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4264862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2369093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4076069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203337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3655175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Rectangle 28"/>
          <p:cNvSpPr/>
          <p:nvPr userDrawn="1"/>
        </p:nvSpPr>
        <p:spPr>
          <a:xfrm>
            <a:off x="-42339" y="6309370"/>
            <a:ext cx="9270656" cy="576014"/>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Title Placeholder 21"/>
          <p:cNvSpPr>
            <a:spLocks noGrp="1"/>
          </p:cNvSpPr>
          <p:nvPr>
            <p:ph type="title"/>
          </p:nvPr>
        </p:nvSpPr>
        <p:spPr>
          <a:xfrm>
            <a:off x="395536" y="1066056"/>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395536" y="2249424"/>
            <a:ext cx="8229600" cy="391588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pic>
        <p:nvPicPr>
          <p:cNvPr id="4" name="Picture 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57229" y="-8001"/>
            <a:ext cx="9210756" cy="957918"/>
          </a:xfrm>
          <a:prstGeom prst="rect">
            <a:avLst/>
          </a:prstGeom>
        </p:spPr>
      </p:pic>
      <p:sp>
        <p:nvSpPr>
          <p:cNvPr id="6" name="TextBox 5"/>
          <p:cNvSpPr txBox="1"/>
          <p:nvPr userDrawn="1"/>
        </p:nvSpPr>
        <p:spPr>
          <a:xfrm>
            <a:off x="0" y="6336268"/>
            <a:ext cx="9113779" cy="400110"/>
          </a:xfrm>
          <a:prstGeom prst="rect">
            <a:avLst/>
          </a:prstGeom>
          <a:noFill/>
        </p:spPr>
        <p:txBody>
          <a:bodyPr wrap="square" rtlCol="0">
            <a:spAutoFit/>
          </a:bodyPr>
          <a:lstStyle/>
          <a:p>
            <a:pPr algn="ctr"/>
            <a:r>
              <a:rPr lang="en-US" sz="2000" dirty="0" smtClean="0">
                <a:solidFill>
                  <a:prstClr val="white"/>
                </a:solidFill>
              </a:rPr>
              <a:t>www.preventchildinjury.ca</a:t>
            </a:r>
            <a:endParaRPr lang="en-US" sz="2000" dirty="0">
              <a:solidFill>
                <a:prstClr val="white"/>
              </a:solidFill>
            </a:endParaRPr>
          </a:p>
        </p:txBody>
      </p:sp>
    </p:spTree>
    <p:extLst>
      <p:ext uri="{BB962C8B-B14F-4D97-AF65-F5344CB8AC3E}">
        <p14:creationId xmlns:p14="http://schemas.microsoft.com/office/powerpoint/2010/main" val="424284423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80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l" rtl="0" eaLnBrk="1" latinLnBrk="0" hangingPunct="1">
        <a:spcBef>
          <a:spcPct val="0"/>
        </a:spcBef>
        <a:buNone/>
        <a:defRPr kumimoji="0" sz="4000" b="1" kern="1200">
          <a:solidFill>
            <a:srgbClr val="4E5FAB"/>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rgbClr val="4E5FAB"/>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preventchildinjury.ca/send-me-email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692696"/>
            <a:ext cx="8458200" cy="1459632"/>
          </a:xfrm>
        </p:spPr>
        <p:txBody>
          <a:bodyPr>
            <a:noAutofit/>
          </a:bodyPr>
          <a:lstStyle/>
          <a:p>
            <a:pPr algn="ctr">
              <a:lnSpc>
                <a:spcPct val="150000"/>
              </a:lnSpc>
            </a:pPr>
            <a:r>
              <a:rPr lang="en-US" sz="6000" dirty="0" smtClean="0">
                <a:latin typeface="Century Gothic" pitchFamily="34" charset="0"/>
              </a:rPr>
              <a:t>Prevent Child Injury</a:t>
            </a:r>
            <a:endParaRPr lang="en-US" sz="6000" dirty="0">
              <a:latin typeface="Century Gothic" pitchFamily="34" charset="0"/>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12009"/>
          <a:stretch/>
        </p:blipFill>
        <p:spPr>
          <a:xfrm>
            <a:off x="39514" y="2814117"/>
            <a:ext cx="2366229" cy="3495204"/>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8649" t="4462" r="1450" b="7027"/>
          <a:stretch/>
        </p:blipFill>
        <p:spPr>
          <a:xfrm>
            <a:off x="6372200" y="2792662"/>
            <a:ext cx="2699792" cy="3438484"/>
          </a:xfrm>
          <a:prstGeom prst="rect">
            <a:avLst/>
          </a:prstGeom>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l="6676" t="7359" r="8727" b="10224"/>
          <a:stretch/>
        </p:blipFill>
        <p:spPr>
          <a:xfrm>
            <a:off x="2627784" y="3140968"/>
            <a:ext cx="3634766" cy="2736304"/>
          </a:xfrm>
          <a:prstGeom prst="rect">
            <a:avLst/>
          </a:prstGeom>
        </p:spPr>
      </p:pic>
    </p:spTree>
    <p:extLst>
      <p:ext uri="{BB962C8B-B14F-4D97-AF65-F5344CB8AC3E}">
        <p14:creationId xmlns:p14="http://schemas.microsoft.com/office/powerpoint/2010/main" val="38319721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908720"/>
            <a:ext cx="7024744" cy="987222"/>
          </a:xfrm>
        </p:spPr>
        <p:txBody>
          <a:bodyPr/>
          <a:lstStyle/>
          <a:p>
            <a:r>
              <a:rPr lang="en-US" b="1" dirty="0" smtClean="0">
                <a:latin typeface="Arial" pitchFamily="34" charset="0"/>
                <a:cs typeface="Arial" pitchFamily="34" charset="0"/>
              </a:rPr>
              <a:t>Injuries</a:t>
            </a:r>
            <a:endParaRPr lang="en-US" dirty="0"/>
          </a:p>
        </p:txBody>
      </p:sp>
      <p:sp>
        <p:nvSpPr>
          <p:cNvPr id="5" name="Content Placeholder 4"/>
          <p:cNvSpPr>
            <a:spLocks noGrp="1"/>
          </p:cNvSpPr>
          <p:nvPr>
            <p:ph idx="1"/>
          </p:nvPr>
        </p:nvSpPr>
        <p:spPr>
          <a:xfrm>
            <a:off x="395536" y="1772816"/>
            <a:ext cx="8496944" cy="4464496"/>
          </a:xfrm>
        </p:spPr>
        <p:txBody>
          <a:bodyPr>
            <a:normAutofit/>
          </a:bodyPr>
          <a:lstStyle/>
          <a:p>
            <a:pPr marL="525780" indent="-457200">
              <a:spcBef>
                <a:spcPts val="1200"/>
              </a:spcBef>
            </a:pPr>
            <a:r>
              <a:rPr lang="en-US" sz="3200" dirty="0"/>
              <a:t>What is an i</a:t>
            </a:r>
            <a:r>
              <a:rPr lang="en-US" sz="3200" dirty="0" smtClean="0"/>
              <a:t>njury?</a:t>
            </a:r>
            <a:endParaRPr lang="en-US" sz="1800" dirty="0"/>
          </a:p>
          <a:p>
            <a:pPr marL="525780" indent="-457200">
              <a:spcBef>
                <a:spcPts val="1200"/>
              </a:spcBef>
            </a:pPr>
            <a:r>
              <a:rPr lang="en-US" sz="3200" dirty="0" smtClean="0"/>
              <a:t>What are the different types </a:t>
            </a:r>
            <a:r>
              <a:rPr lang="en-US" sz="3200" dirty="0"/>
              <a:t>of </a:t>
            </a:r>
            <a:r>
              <a:rPr lang="en-US" sz="3200" dirty="0" smtClean="0"/>
              <a:t>injuries?</a:t>
            </a:r>
          </a:p>
          <a:p>
            <a:pPr marL="525780" indent="-457200">
              <a:spcBef>
                <a:spcPts val="1200"/>
              </a:spcBef>
            </a:pPr>
            <a:r>
              <a:rPr lang="en-US" sz="3200" dirty="0" smtClean="0"/>
              <a:t>Why are injuries common in children?</a:t>
            </a:r>
          </a:p>
          <a:p>
            <a:pPr marL="365760" lvl="1" indent="0">
              <a:buNone/>
            </a:pPr>
            <a:endParaRPr lang="en-US" dirty="0" smtClean="0"/>
          </a:p>
          <a:p>
            <a:pPr lvl="1">
              <a:buFont typeface="Wingdings" pitchFamily="2" charset="2"/>
              <a:buChar char="Ø"/>
            </a:pPr>
            <a:endParaRPr lang="en-US" dirty="0">
              <a:solidFill>
                <a:schemeClr val="bg2"/>
              </a:solidFill>
            </a:endParaRPr>
          </a:p>
          <a:p>
            <a:pPr marL="68580" indent="0">
              <a:buNone/>
            </a:pPr>
            <a:endParaRPr lang="en-US" b="1" dirty="0" smtClean="0">
              <a:solidFill>
                <a:srgbClr val="002060"/>
              </a:solidFill>
            </a:endParaRPr>
          </a:p>
          <a:p>
            <a:pPr marL="68580" indent="0">
              <a:buNone/>
            </a:pPr>
            <a:endParaRPr lang="en-US" b="1" dirty="0">
              <a:solidFill>
                <a:srgbClr val="002060"/>
              </a:solidFill>
            </a:endParaRPr>
          </a:p>
          <a:p>
            <a:endParaRPr lang="en-US" dirty="0"/>
          </a:p>
        </p:txBody>
      </p:sp>
    </p:spTree>
    <p:extLst>
      <p:ext uri="{BB962C8B-B14F-4D97-AF65-F5344CB8AC3E}">
        <p14:creationId xmlns:p14="http://schemas.microsoft.com/office/powerpoint/2010/main" val="34659737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Canada…</a:t>
            </a:r>
            <a:endParaRPr lang="en-US" dirty="0"/>
          </a:p>
        </p:txBody>
      </p:sp>
      <p:sp>
        <p:nvSpPr>
          <p:cNvPr id="5" name="Content Placeholder 4"/>
          <p:cNvSpPr>
            <a:spLocks noGrp="1"/>
          </p:cNvSpPr>
          <p:nvPr>
            <p:ph idx="1"/>
          </p:nvPr>
        </p:nvSpPr>
        <p:spPr>
          <a:xfrm>
            <a:off x="251520" y="1988840"/>
            <a:ext cx="4896544" cy="3915880"/>
          </a:xfrm>
        </p:spPr>
        <p:txBody>
          <a:bodyPr>
            <a:noAutofit/>
          </a:bodyPr>
          <a:lstStyle/>
          <a:p>
            <a:pPr lvl="0">
              <a:spcBef>
                <a:spcPts val="1800"/>
              </a:spcBef>
            </a:pPr>
            <a:r>
              <a:rPr lang="en-US" sz="2800" dirty="0" smtClean="0"/>
              <a:t>25 </a:t>
            </a:r>
            <a:r>
              <a:rPr lang="en-US" sz="2800" dirty="0"/>
              <a:t>children die from injury every </a:t>
            </a:r>
            <a:r>
              <a:rPr lang="en-US" sz="2800" dirty="0" smtClean="0"/>
              <a:t>month</a:t>
            </a:r>
          </a:p>
          <a:p>
            <a:pPr lvl="0">
              <a:spcBef>
                <a:spcPts val="1800"/>
              </a:spcBef>
            </a:pPr>
            <a:r>
              <a:rPr lang="en-US" sz="2800" dirty="0"/>
              <a:t>e</a:t>
            </a:r>
            <a:r>
              <a:rPr lang="en-US" sz="2800" dirty="0" smtClean="0"/>
              <a:t>very day 80 children require hospitalization</a:t>
            </a:r>
            <a:endParaRPr lang="en-US" dirty="0"/>
          </a:p>
          <a:p>
            <a:pPr lvl="0">
              <a:spcBef>
                <a:spcPts val="1800"/>
              </a:spcBef>
            </a:pPr>
            <a:r>
              <a:rPr lang="en-US" sz="2800" dirty="0" smtClean="0"/>
              <a:t>home injuries are the most common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4048" y="2348880"/>
            <a:ext cx="3447911" cy="26642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993387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988840"/>
            <a:ext cx="8640960" cy="3096344"/>
          </a:xfrm>
        </p:spPr>
        <p:txBody>
          <a:bodyPr>
            <a:normAutofit/>
          </a:bodyPr>
          <a:lstStyle/>
          <a:p>
            <a:pPr marL="582930" lvl="0" indent="-514350">
              <a:lnSpc>
                <a:spcPct val="150000"/>
              </a:lnSpc>
              <a:buClr>
                <a:srgbClr val="4E5FAB"/>
              </a:buClr>
              <a:buFont typeface="+mj-lt"/>
              <a:buAutoNum type="arabicPeriod"/>
            </a:pPr>
            <a:r>
              <a:rPr lang="en-US" sz="3600" dirty="0" smtClean="0"/>
              <a:t>Falls</a:t>
            </a:r>
          </a:p>
          <a:p>
            <a:pPr marL="582930" lvl="0" indent="-514350">
              <a:lnSpc>
                <a:spcPct val="150000"/>
              </a:lnSpc>
              <a:buClr>
                <a:srgbClr val="4E5FAB"/>
              </a:buClr>
              <a:buFont typeface="+mj-lt"/>
              <a:buAutoNum type="arabicPeriod"/>
            </a:pPr>
            <a:r>
              <a:rPr lang="en-US" sz="3600" dirty="0" smtClean="0"/>
              <a:t>Scalds and Burns</a:t>
            </a:r>
          </a:p>
          <a:p>
            <a:pPr marL="582930" lvl="0" indent="-514350">
              <a:lnSpc>
                <a:spcPct val="150000"/>
              </a:lnSpc>
              <a:buClr>
                <a:srgbClr val="4E5FAB"/>
              </a:buClr>
              <a:buFont typeface="+mj-lt"/>
              <a:buAutoNum type="arabicPeriod"/>
            </a:pPr>
            <a:r>
              <a:rPr lang="en-US" sz="3600" dirty="0" smtClean="0"/>
              <a:t>Poisonings</a:t>
            </a:r>
            <a:endParaRPr lang="en-US" sz="3600" dirty="0"/>
          </a:p>
          <a:p>
            <a:endParaRPr lang="en-US" sz="4000" dirty="0"/>
          </a:p>
        </p:txBody>
      </p:sp>
      <p:sp>
        <p:nvSpPr>
          <p:cNvPr id="9" name="Title 8"/>
          <p:cNvSpPr>
            <a:spLocks noGrp="1"/>
          </p:cNvSpPr>
          <p:nvPr>
            <p:ph type="title"/>
          </p:nvPr>
        </p:nvSpPr>
        <p:spPr/>
        <p:txBody>
          <a:bodyPr/>
          <a:lstStyle/>
          <a:p>
            <a:r>
              <a:rPr lang="en-US" dirty="0" smtClean="0"/>
              <a:t>Leading Ontario Child Injuries</a:t>
            </a:r>
            <a:endParaRPr lang="en-US" dirty="0"/>
          </a:p>
        </p:txBody>
      </p:sp>
    </p:spTree>
    <p:extLst>
      <p:ext uri="{BB962C8B-B14F-4D97-AF65-F5344CB8AC3E}">
        <p14:creationId xmlns:p14="http://schemas.microsoft.com/office/powerpoint/2010/main" val="23937048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400" dirty="0" smtClean="0"/>
              <a:t>Importance of Play</a:t>
            </a:r>
            <a:endParaRPr lang="en-US" sz="4400" dirty="0"/>
          </a:p>
        </p:txBody>
      </p:sp>
      <p:sp>
        <p:nvSpPr>
          <p:cNvPr id="6" name="Content Placeholder 5"/>
          <p:cNvSpPr>
            <a:spLocks noGrp="1"/>
          </p:cNvSpPr>
          <p:nvPr>
            <p:ph sz="half" idx="1"/>
          </p:nvPr>
        </p:nvSpPr>
        <p:spPr>
          <a:xfrm>
            <a:off x="323528" y="2132855"/>
            <a:ext cx="8208912" cy="3744417"/>
          </a:xfrm>
        </p:spPr>
        <p:txBody>
          <a:bodyPr>
            <a:normAutofit/>
          </a:bodyPr>
          <a:lstStyle/>
          <a:p>
            <a:pPr>
              <a:spcBef>
                <a:spcPts val="1200"/>
              </a:spcBef>
            </a:pPr>
            <a:r>
              <a:rPr lang="en-US" sz="3200" dirty="0" smtClean="0"/>
              <a:t>Child development</a:t>
            </a:r>
          </a:p>
          <a:p>
            <a:pPr>
              <a:spcBef>
                <a:spcPts val="1200"/>
              </a:spcBef>
            </a:pPr>
            <a:r>
              <a:rPr lang="en-US" sz="3200" dirty="0" smtClean="0"/>
              <a:t>Physical activity</a:t>
            </a:r>
          </a:p>
          <a:p>
            <a:pPr>
              <a:spcBef>
                <a:spcPts val="1200"/>
              </a:spcBef>
            </a:pPr>
            <a:r>
              <a:rPr lang="en-US" sz="3200" dirty="0" smtClean="0"/>
              <a:t>Achieving balance between safety and play</a:t>
            </a:r>
            <a:endParaRPr lang="en-US" sz="3200" dirty="0"/>
          </a:p>
        </p:txBody>
      </p:sp>
    </p:spTree>
    <p:extLst>
      <p:ext uri="{BB962C8B-B14F-4D97-AF65-F5344CB8AC3E}">
        <p14:creationId xmlns:p14="http://schemas.microsoft.com/office/powerpoint/2010/main" val="7750054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11560" y="1196752"/>
            <a:ext cx="7920880" cy="4563869"/>
          </a:xfrm>
        </p:spPr>
        <p:txBody>
          <a:bodyPr>
            <a:normAutofit/>
          </a:bodyPr>
          <a:lstStyle/>
          <a:p>
            <a:pPr marL="68580" indent="0" algn="ctr">
              <a:spcBef>
                <a:spcPts val="2400"/>
              </a:spcBef>
              <a:buNone/>
            </a:pPr>
            <a:r>
              <a:rPr lang="en-US" sz="8000" b="1" dirty="0" smtClean="0"/>
              <a:t>What?</a:t>
            </a:r>
          </a:p>
          <a:p>
            <a:pPr marL="68580" indent="0" algn="ctr">
              <a:spcBef>
                <a:spcPts val="2400"/>
              </a:spcBef>
              <a:buNone/>
            </a:pPr>
            <a:r>
              <a:rPr lang="en-US" sz="8000" b="1" dirty="0" smtClean="0">
                <a:solidFill>
                  <a:srgbClr val="415091"/>
                </a:solidFill>
              </a:rPr>
              <a:t>So What?</a:t>
            </a:r>
          </a:p>
          <a:p>
            <a:pPr marL="68580" indent="0" algn="ctr">
              <a:spcBef>
                <a:spcPts val="2400"/>
              </a:spcBef>
              <a:buNone/>
            </a:pPr>
            <a:r>
              <a:rPr lang="en-US" sz="8000" b="1" dirty="0" smtClean="0">
                <a:solidFill>
                  <a:srgbClr val="1FC0E4"/>
                </a:solidFill>
              </a:rPr>
              <a:t>Now What?</a:t>
            </a:r>
          </a:p>
        </p:txBody>
      </p:sp>
    </p:spTree>
    <p:extLst>
      <p:ext uri="{BB962C8B-B14F-4D97-AF65-F5344CB8AC3E}">
        <p14:creationId xmlns:p14="http://schemas.microsoft.com/office/powerpoint/2010/main" val="6242269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latin typeface="Arial" pitchFamily="34" charset="0"/>
                <a:cs typeface="Arial" pitchFamily="34" charset="0"/>
              </a:rPr>
              <a:t>WHAT can my child do now?</a:t>
            </a:r>
            <a:endParaRPr lang="en-US" b="1" dirty="0">
              <a:latin typeface="Arial" pitchFamily="34" charset="0"/>
              <a:cs typeface="Arial" pitchFamily="34" charset="0"/>
            </a:endParaRPr>
          </a:p>
        </p:txBody>
      </p:sp>
      <p:sp>
        <p:nvSpPr>
          <p:cNvPr id="3" name="Content Placeholder 2"/>
          <p:cNvSpPr>
            <a:spLocks noGrp="1"/>
          </p:cNvSpPr>
          <p:nvPr>
            <p:ph idx="1"/>
          </p:nvPr>
        </p:nvSpPr>
        <p:spPr>
          <a:xfrm>
            <a:off x="899592" y="2249424"/>
            <a:ext cx="7725544" cy="3915880"/>
          </a:xfrm>
        </p:spPr>
        <p:txBody>
          <a:bodyPr/>
          <a:lstStyle/>
          <a:p>
            <a:pPr marL="109728" indent="0">
              <a:buNone/>
            </a:pPr>
            <a:r>
              <a:rPr lang="en-US" dirty="0" smtClean="0"/>
              <a:t>Identify fine or gross motor skill</a:t>
            </a:r>
          </a:p>
          <a:p>
            <a:endParaRPr lang="en-US" dirty="0"/>
          </a:p>
          <a:p>
            <a:pPr marL="109728" indent="0">
              <a:buNone/>
            </a:pPr>
            <a:r>
              <a:rPr lang="en-US" dirty="0" smtClean="0"/>
              <a:t>Example:</a:t>
            </a:r>
          </a:p>
          <a:p>
            <a:pPr marL="109728" indent="0">
              <a:buNone/>
            </a:pPr>
            <a:r>
              <a:rPr lang="en-US" dirty="0" smtClean="0"/>
              <a:t>Child starts to roll from back to stomach</a:t>
            </a:r>
            <a:endParaRPr lang="en-US" dirty="0"/>
          </a:p>
        </p:txBody>
      </p:sp>
    </p:spTree>
    <p:extLst>
      <p:ext uri="{BB962C8B-B14F-4D97-AF65-F5344CB8AC3E}">
        <p14:creationId xmlns:p14="http://schemas.microsoft.com/office/powerpoint/2010/main" val="23918823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066056"/>
            <a:ext cx="8517632" cy="1066800"/>
          </a:xfrm>
        </p:spPr>
        <p:txBody>
          <a:bodyPr>
            <a:normAutofit/>
          </a:bodyPr>
          <a:lstStyle/>
          <a:p>
            <a:pPr algn="ctr"/>
            <a:r>
              <a:rPr lang="en-US" b="1" dirty="0" smtClean="0">
                <a:solidFill>
                  <a:srgbClr val="415091"/>
                </a:solidFill>
                <a:latin typeface="Arial" pitchFamily="34" charset="0"/>
                <a:cs typeface="Arial" pitchFamily="34" charset="0"/>
              </a:rPr>
              <a:t>SO WHAT can hurt my child?</a:t>
            </a:r>
            <a:endParaRPr lang="en-US" b="1" dirty="0">
              <a:solidFill>
                <a:srgbClr val="415091"/>
              </a:solidFill>
              <a:latin typeface="Arial" pitchFamily="34" charset="0"/>
              <a:cs typeface="Arial" pitchFamily="34" charset="0"/>
            </a:endParaRPr>
          </a:p>
        </p:txBody>
      </p:sp>
      <p:sp>
        <p:nvSpPr>
          <p:cNvPr id="3" name="Content Placeholder 2"/>
          <p:cNvSpPr>
            <a:spLocks noGrp="1"/>
          </p:cNvSpPr>
          <p:nvPr>
            <p:ph idx="1"/>
          </p:nvPr>
        </p:nvSpPr>
        <p:spPr>
          <a:xfrm>
            <a:off x="683568" y="2249424"/>
            <a:ext cx="4536504" cy="3915880"/>
          </a:xfrm>
        </p:spPr>
        <p:txBody>
          <a:bodyPr/>
          <a:lstStyle/>
          <a:p>
            <a:pPr marL="109728" indent="0">
              <a:buNone/>
            </a:pPr>
            <a:r>
              <a:rPr lang="en-US" dirty="0" smtClean="0"/>
              <a:t>Identify the risks for injury</a:t>
            </a:r>
          </a:p>
          <a:p>
            <a:endParaRPr lang="en-US" dirty="0"/>
          </a:p>
          <a:p>
            <a:pPr marL="109728" indent="0">
              <a:buNone/>
            </a:pPr>
            <a:r>
              <a:rPr lang="en-US" dirty="0" smtClean="0"/>
              <a:t>Example:</a:t>
            </a:r>
          </a:p>
          <a:p>
            <a:pPr marL="109728" indent="0">
              <a:buNone/>
            </a:pPr>
            <a:r>
              <a:rPr lang="en-US" dirty="0" smtClean="0"/>
              <a:t>Since the child can roll around, the child is at risk for falls.</a:t>
            </a:r>
            <a:endParaRPr lang="en-US"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6748" t="8074" r="3983" b="4775"/>
          <a:stretch/>
        </p:blipFill>
        <p:spPr>
          <a:xfrm>
            <a:off x="5796136" y="2310508"/>
            <a:ext cx="2694722" cy="34044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303122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Arial" pitchFamily="34" charset="0"/>
                <a:cs typeface="Arial" pitchFamily="34" charset="0"/>
              </a:rPr>
              <a:t>NOW WHAT can I do to</a:t>
            </a:r>
            <a:br>
              <a:rPr lang="en-US" b="1" dirty="0" smtClean="0">
                <a:latin typeface="Arial" pitchFamily="34" charset="0"/>
                <a:cs typeface="Arial" pitchFamily="34" charset="0"/>
              </a:rPr>
            </a:br>
            <a:r>
              <a:rPr lang="en-US" b="1" dirty="0" smtClean="0">
                <a:latin typeface="Arial" pitchFamily="34" charset="0"/>
                <a:cs typeface="Arial" pitchFamily="34" charset="0"/>
              </a:rPr>
              <a:t> keep my child safe?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95536" y="2636912"/>
            <a:ext cx="8229600" cy="3384376"/>
          </a:xfrm>
        </p:spPr>
        <p:txBody>
          <a:bodyPr/>
          <a:lstStyle/>
          <a:p>
            <a:pPr marL="109728" indent="0">
              <a:buNone/>
            </a:pPr>
            <a:r>
              <a:rPr lang="en-US" dirty="0" smtClean="0"/>
              <a:t>Identify strategies to prevent the injury</a:t>
            </a:r>
          </a:p>
          <a:p>
            <a:pPr marL="109728" indent="0">
              <a:buNone/>
            </a:pPr>
            <a:endParaRPr lang="en-US" dirty="0"/>
          </a:p>
          <a:p>
            <a:pPr marL="109728" indent="0">
              <a:buNone/>
            </a:pPr>
            <a:r>
              <a:rPr lang="en-US" dirty="0" smtClean="0"/>
              <a:t>Example:</a:t>
            </a:r>
          </a:p>
          <a:p>
            <a:pPr marL="109728" indent="0">
              <a:buNone/>
            </a:pPr>
            <a:r>
              <a:rPr lang="en-US" dirty="0" smtClean="0"/>
              <a:t>Since the child is at risk for falls, keep a hand on the child while on high surfaces</a:t>
            </a:r>
            <a:endParaRPr lang="en-US" dirty="0"/>
          </a:p>
        </p:txBody>
      </p:sp>
    </p:spTree>
    <p:extLst>
      <p:ext uri="{BB962C8B-B14F-4D97-AF65-F5344CB8AC3E}">
        <p14:creationId xmlns:p14="http://schemas.microsoft.com/office/powerpoint/2010/main" val="24989920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59613564"/>
              </p:ext>
            </p:extLst>
          </p:nvPr>
        </p:nvGraphicFramePr>
        <p:xfrm>
          <a:off x="251520" y="1196752"/>
          <a:ext cx="8568952" cy="4896545"/>
        </p:xfrm>
        <a:graphic>
          <a:graphicData uri="http://schemas.openxmlformats.org/drawingml/2006/table">
            <a:tbl>
              <a:tblPr firstRow="1" firstCol="1" bandRow="1">
                <a:tableStyleId>{F5AB1C69-6EDB-4FF4-983F-18BD219EF322}</a:tableStyleId>
              </a:tblPr>
              <a:tblGrid>
                <a:gridCol w="2389420"/>
                <a:gridCol w="3136352"/>
                <a:gridCol w="3043180"/>
              </a:tblGrid>
              <a:tr h="1017355">
                <a:tc>
                  <a:txBody>
                    <a:bodyPr/>
                    <a:lstStyle/>
                    <a:p>
                      <a:pPr marL="0" marR="0" algn="ctr">
                        <a:lnSpc>
                          <a:spcPct val="115000"/>
                        </a:lnSpc>
                        <a:spcBef>
                          <a:spcPts val="0"/>
                        </a:spcBef>
                        <a:spcAft>
                          <a:spcPts val="0"/>
                        </a:spcAft>
                      </a:pPr>
                      <a:r>
                        <a:rPr lang="en-US" sz="2000" dirty="0" smtClean="0">
                          <a:effectLst/>
                        </a:rPr>
                        <a:t>What</a:t>
                      </a:r>
                      <a:endParaRPr lang="en-US" sz="1200" dirty="0" smtClean="0">
                        <a:effectLst/>
                      </a:endParaRPr>
                    </a:p>
                    <a:p>
                      <a:pPr marL="0" marR="0" algn="ctr">
                        <a:lnSpc>
                          <a:spcPct val="115000"/>
                        </a:lnSpc>
                        <a:spcBef>
                          <a:spcPts val="0"/>
                        </a:spcBef>
                        <a:spcAft>
                          <a:spcPts val="0"/>
                        </a:spcAft>
                      </a:pPr>
                      <a:r>
                        <a:rPr lang="en-US" sz="1400" dirty="0" smtClean="0">
                          <a:effectLst/>
                        </a:rPr>
                        <a:t>What can my child do now?</a:t>
                      </a:r>
                      <a:endParaRPr lang="en-US" sz="1200" dirty="0">
                        <a:effectLst/>
                        <a:latin typeface="Calibri"/>
                        <a:ea typeface="Calibri"/>
                        <a:cs typeface="Times New Roman"/>
                      </a:endParaRPr>
                    </a:p>
                  </a:txBody>
                  <a:tcPr marL="56729" marR="56729"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4E5FAB"/>
                    </a:solidFill>
                  </a:tcPr>
                </a:tc>
                <a:tc>
                  <a:txBody>
                    <a:bodyPr/>
                    <a:lstStyle/>
                    <a:p>
                      <a:pPr marL="0" marR="0" algn="ctr">
                        <a:lnSpc>
                          <a:spcPct val="115000"/>
                        </a:lnSpc>
                        <a:spcBef>
                          <a:spcPts val="0"/>
                        </a:spcBef>
                        <a:spcAft>
                          <a:spcPts val="0"/>
                        </a:spcAft>
                      </a:pPr>
                      <a:r>
                        <a:rPr lang="en-US" sz="2000" dirty="0">
                          <a:effectLst/>
                        </a:rPr>
                        <a:t>So </a:t>
                      </a:r>
                      <a:r>
                        <a:rPr lang="en-US" sz="2000" dirty="0" smtClean="0">
                          <a:effectLst/>
                        </a:rPr>
                        <a:t>What</a:t>
                      </a:r>
                    </a:p>
                    <a:p>
                      <a:pPr marL="0" marR="0" algn="ctr">
                        <a:lnSpc>
                          <a:spcPct val="115000"/>
                        </a:lnSpc>
                        <a:spcBef>
                          <a:spcPts val="0"/>
                        </a:spcBef>
                        <a:spcAft>
                          <a:spcPts val="0"/>
                        </a:spcAft>
                      </a:pPr>
                      <a:r>
                        <a:rPr lang="en-US" sz="1400" dirty="0" smtClean="0">
                          <a:effectLst/>
                        </a:rPr>
                        <a:t>So </a:t>
                      </a:r>
                      <a:r>
                        <a:rPr lang="en-US" sz="1400" dirty="0">
                          <a:effectLst/>
                        </a:rPr>
                        <a:t>what can hurt my child</a:t>
                      </a:r>
                      <a:r>
                        <a:rPr lang="en-US" sz="1400" dirty="0" smtClean="0">
                          <a:effectLst/>
                        </a:rPr>
                        <a:t>?</a:t>
                      </a:r>
                    </a:p>
                    <a:p>
                      <a:pPr marL="0" marR="0" algn="ctr">
                        <a:lnSpc>
                          <a:spcPct val="115000"/>
                        </a:lnSpc>
                        <a:spcBef>
                          <a:spcPts val="0"/>
                        </a:spcBef>
                        <a:spcAft>
                          <a:spcPts val="0"/>
                        </a:spcAft>
                      </a:pPr>
                      <a:endParaRPr lang="en-US" sz="1200" dirty="0">
                        <a:effectLst/>
                        <a:latin typeface="Calibri"/>
                        <a:ea typeface="Calibri"/>
                        <a:cs typeface="Times New Roman"/>
                      </a:endParaRPr>
                    </a:p>
                  </a:txBody>
                  <a:tcPr marL="56729" marR="56729" marT="0" marB="0" anchor="ctr">
                    <a:lnT w="12700" cap="flat" cmpd="sng" algn="ctr">
                      <a:solidFill>
                        <a:schemeClr val="tx1"/>
                      </a:solidFill>
                      <a:prstDash val="solid"/>
                      <a:round/>
                      <a:headEnd type="none" w="med" len="med"/>
                      <a:tailEnd type="none" w="med" len="med"/>
                    </a:lnT>
                    <a:solidFill>
                      <a:srgbClr val="4E5FAB"/>
                    </a:solidFill>
                  </a:tcPr>
                </a:tc>
                <a:tc>
                  <a:txBody>
                    <a:bodyPr/>
                    <a:lstStyle/>
                    <a:p>
                      <a:pPr marL="0" marR="0" algn="ctr">
                        <a:lnSpc>
                          <a:spcPct val="115000"/>
                        </a:lnSpc>
                        <a:spcBef>
                          <a:spcPts val="0"/>
                        </a:spcBef>
                        <a:spcAft>
                          <a:spcPts val="0"/>
                        </a:spcAft>
                      </a:pPr>
                      <a:r>
                        <a:rPr lang="en-US" sz="2000" dirty="0">
                          <a:effectLst/>
                        </a:rPr>
                        <a:t>Now What</a:t>
                      </a:r>
                      <a:endParaRPr lang="en-US" sz="1200" dirty="0">
                        <a:effectLst/>
                      </a:endParaRPr>
                    </a:p>
                    <a:p>
                      <a:pPr marL="0" marR="0" algn="ctr">
                        <a:lnSpc>
                          <a:spcPct val="115000"/>
                        </a:lnSpc>
                        <a:spcBef>
                          <a:spcPts val="0"/>
                        </a:spcBef>
                        <a:spcAft>
                          <a:spcPts val="0"/>
                        </a:spcAft>
                      </a:pPr>
                      <a:r>
                        <a:rPr lang="en-US" sz="1400" dirty="0">
                          <a:effectLst/>
                        </a:rPr>
                        <a:t>Now what can I do to keep my child safe?</a:t>
                      </a:r>
                      <a:endParaRPr lang="en-US" sz="1200" dirty="0">
                        <a:effectLst/>
                        <a:latin typeface="Calibri"/>
                        <a:ea typeface="Calibri"/>
                        <a:cs typeface="Times New Roman"/>
                      </a:endParaRPr>
                    </a:p>
                  </a:txBody>
                  <a:tcPr marL="56729" marR="56729"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4E5FAB"/>
                    </a:solidFill>
                  </a:tcPr>
                </a:tc>
              </a:tr>
              <a:tr h="113196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roll around. </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solidFill>
                      <a:srgbClr val="4E5FAB"/>
                    </a:solidFill>
                  </a:tcPr>
                </a:tc>
                <a:tc>
                  <a:txBody>
                    <a:bodyPr/>
                    <a:lstStyle/>
                    <a:p>
                      <a:pPr marL="0" marR="0" algn="l">
                        <a:lnSpc>
                          <a:spcPct val="100000"/>
                        </a:lnSpc>
                        <a:spcBef>
                          <a:spcPts val="0"/>
                        </a:spcBef>
                        <a:spcAft>
                          <a:spcPts val="0"/>
                        </a:spcAft>
                      </a:pPr>
                      <a:r>
                        <a:rPr lang="en-US" sz="1800" dirty="0" smtClean="0">
                          <a:effectLst/>
                        </a:rPr>
                        <a:t>My </a:t>
                      </a:r>
                      <a:r>
                        <a:rPr lang="en-US" sz="1800" dirty="0">
                          <a:effectLst/>
                        </a:rPr>
                        <a:t>child could </a:t>
                      </a:r>
                      <a:r>
                        <a:rPr lang="en-US" sz="1800" b="1" u="none" dirty="0">
                          <a:solidFill>
                            <a:srgbClr val="4E5FAB"/>
                          </a:solidFill>
                          <a:effectLst/>
                        </a:rPr>
                        <a:t>fall</a:t>
                      </a:r>
                      <a:r>
                        <a:rPr lang="en-US" sz="1800" u="none" dirty="0">
                          <a:solidFill>
                            <a:srgbClr val="4E5FAB"/>
                          </a:solidFill>
                          <a:effectLst/>
                        </a:rPr>
                        <a:t> </a:t>
                      </a:r>
                      <a:r>
                        <a:rPr lang="en-US" sz="1800" u="none" dirty="0">
                          <a:effectLst/>
                        </a:rPr>
                        <a:t>f</a:t>
                      </a:r>
                      <a:r>
                        <a:rPr lang="en-US" sz="1800" dirty="0">
                          <a:effectLst/>
                        </a:rPr>
                        <a:t>rom places like change tables or couches.  </a:t>
                      </a:r>
                    </a:p>
                    <a:p>
                      <a:pPr marL="0" marR="0" algn="l">
                        <a:lnSpc>
                          <a:spcPct val="100000"/>
                        </a:lnSpc>
                        <a:spcBef>
                          <a:spcPts val="0"/>
                        </a:spcBef>
                        <a:spcAft>
                          <a:spcPts val="0"/>
                        </a:spcAft>
                      </a:pPr>
                      <a:endParaRPr lang="en-US" sz="1800" dirty="0">
                        <a:effectLst/>
                        <a:latin typeface="Calibri"/>
                        <a:ea typeface="Calibri"/>
                        <a:cs typeface="Times New Roman"/>
                      </a:endParaRPr>
                    </a:p>
                  </a:txBody>
                  <a:tcPr marL="56729" marR="56729" marT="0" marB="0"/>
                </a:tc>
                <a:tc>
                  <a:txBody>
                    <a:bodyPr/>
                    <a:lstStyle/>
                    <a:p>
                      <a:pPr marL="0" marR="0" algn="l">
                        <a:lnSpc>
                          <a:spcPct val="100000"/>
                        </a:lnSpc>
                        <a:spcBef>
                          <a:spcPts val="0"/>
                        </a:spcBef>
                        <a:spcAft>
                          <a:spcPts val="0"/>
                        </a:spcAft>
                      </a:pPr>
                      <a:r>
                        <a:rPr lang="en-US" sz="1800" dirty="0" smtClean="0">
                          <a:effectLst/>
                        </a:rPr>
                        <a:t>I </a:t>
                      </a:r>
                      <a:r>
                        <a:rPr lang="en-US" sz="1800" dirty="0">
                          <a:effectLst/>
                        </a:rPr>
                        <a:t>can keep a hand on my baby when placed on any type of furniture. </a:t>
                      </a:r>
                      <a:endParaRPr lang="en-US" sz="1800" dirty="0">
                        <a:effectLst/>
                        <a:latin typeface="Calibri"/>
                        <a:ea typeface="Calibri"/>
                        <a:cs typeface="Times New Roman"/>
                      </a:endParaRPr>
                    </a:p>
                  </a:txBody>
                  <a:tcPr marL="56729" marR="56729" marT="0" marB="0">
                    <a:lnR w="12700" cap="flat" cmpd="sng" algn="ctr">
                      <a:solidFill>
                        <a:schemeClr val="tx1"/>
                      </a:solidFill>
                      <a:prstDash val="solid"/>
                      <a:round/>
                      <a:headEnd type="none" w="med" len="med"/>
                      <a:tailEnd type="none" w="med" len="med"/>
                    </a:lnR>
                  </a:tcPr>
                </a:tc>
              </a:tr>
              <a:tr h="128988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put things in or near their mouth. </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solidFill>
                      <a:srgbClr val="4E5FAB"/>
                    </a:solidFill>
                  </a:tcPr>
                </a:tc>
                <a:tc>
                  <a:txBody>
                    <a:bodyPr/>
                    <a:lstStyle/>
                    <a:p>
                      <a:pPr marL="0" marR="0">
                        <a:lnSpc>
                          <a:spcPct val="100000"/>
                        </a:lnSpc>
                        <a:spcBef>
                          <a:spcPts val="0"/>
                        </a:spcBef>
                        <a:spcAft>
                          <a:spcPts val="0"/>
                        </a:spcAft>
                      </a:pPr>
                      <a:r>
                        <a:rPr lang="en-US" sz="1800" dirty="0" smtClean="0">
                          <a:effectLst/>
                        </a:rPr>
                        <a:t>My </a:t>
                      </a:r>
                      <a:r>
                        <a:rPr lang="en-US" sz="1800" dirty="0">
                          <a:effectLst/>
                        </a:rPr>
                        <a:t>child could be </a:t>
                      </a:r>
                      <a:r>
                        <a:rPr lang="en-US" sz="1800" b="1" u="none" dirty="0">
                          <a:solidFill>
                            <a:srgbClr val="4E5FAB"/>
                          </a:solidFill>
                          <a:effectLst/>
                        </a:rPr>
                        <a:t>poisoned</a:t>
                      </a:r>
                      <a:r>
                        <a:rPr lang="en-US" sz="1800" dirty="0">
                          <a:effectLst/>
                        </a:rPr>
                        <a:t> if they grabbed a hold of something poisonous.  </a:t>
                      </a:r>
                      <a:endParaRPr lang="en-US" sz="1800" dirty="0">
                        <a:effectLst/>
                        <a:latin typeface="Calibri"/>
                        <a:ea typeface="Calibri"/>
                        <a:cs typeface="Times New Roman"/>
                      </a:endParaRPr>
                    </a:p>
                  </a:txBody>
                  <a:tcPr marL="56729" marR="56729" marT="0" marB="0"/>
                </a:tc>
                <a:tc>
                  <a:txBody>
                    <a:bodyPr/>
                    <a:lstStyle/>
                    <a:p>
                      <a:pPr marL="0" marR="0">
                        <a:lnSpc>
                          <a:spcPct val="100000"/>
                        </a:lnSpc>
                        <a:spcBef>
                          <a:spcPts val="0"/>
                        </a:spcBef>
                        <a:spcAft>
                          <a:spcPts val="0"/>
                        </a:spcAft>
                      </a:pPr>
                      <a:r>
                        <a:rPr lang="en-US" sz="1800" dirty="0" smtClean="0">
                          <a:effectLst/>
                        </a:rPr>
                        <a:t>I </a:t>
                      </a:r>
                      <a:r>
                        <a:rPr lang="en-US" sz="1800" dirty="0">
                          <a:effectLst/>
                        </a:rPr>
                        <a:t>can keep any medicine, vitamins, make-up, and cleaning supplies locked up and out of reach. </a:t>
                      </a:r>
                    </a:p>
                  </a:txBody>
                  <a:tcPr marL="56729" marR="56729" marT="0" marB="0">
                    <a:lnR w="12700" cap="flat" cmpd="sng" algn="ctr">
                      <a:solidFill>
                        <a:schemeClr val="tx1"/>
                      </a:solidFill>
                      <a:prstDash val="solid"/>
                      <a:round/>
                      <a:headEnd type="none" w="med" len="med"/>
                      <a:tailEnd type="none" w="med" len="med"/>
                    </a:lnR>
                  </a:tcPr>
                </a:tc>
              </a:tr>
              <a:tr h="145735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pull themselves up to stand.</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4E5FAB"/>
                    </a:solidFill>
                  </a:tcPr>
                </a:tc>
                <a:tc>
                  <a:txBody>
                    <a:bodyPr/>
                    <a:lstStyle/>
                    <a:p>
                      <a:pPr marL="0" marR="0">
                        <a:lnSpc>
                          <a:spcPct val="100000"/>
                        </a:lnSpc>
                        <a:spcBef>
                          <a:spcPts val="0"/>
                        </a:spcBef>
                        <a:spcAft>
                          <a:spcPts val="0"/>
                        </a:spcAft>
                      </a:pPr>
                      <a:r>
                        <a:rPr lang="en-US" sz="1800" dirty="0" smtClean="0">
                          <a:effectLst/>
                        </a:rPr>
                        <a:t>My </a:t>
                      </a:r>
                      <a:r>
                        <a:rPr lang="en-US" sz="1800" dirty="0">
                          <a:effectLst/>
                        </a:rPr>
                        <a:t>child could get </a:t>
                      </a:r>
                      <a:r>
                        <a:rPr lang="en-US" sz="1800" b="1" u="none" dirty="0" smtClean="0">
                          <a:solidFill>
                            <a:srgbClr val="4E5FAB"/>
                          </a:solidFill>
                          <a:effectLst/>
                        </a:rPr>
                        <a:t>burned</a:t>
                      </a:r>
                      <a:r>
                        <a:rPr lang="en-US" sz="1800" u="none" baseline="0" dirty="0" smtClean="0">
                          <a:effectLst/>
                        </a:rPr>
                        <a:t> </a:t>
                      </a:r>
                      <a:r>
                        <a:rPr lang="en-US" sz="1800" u="none" dirty="0" smtClean="0">
                          <a:effectLst/>
                        </a:rPr>
                        <a:t>when </a:t>
                      </a:r>
                      <a:r>
                        <a:rPr lang="en-US" sz="1800" dirty="0" smtClean="0">
                          <a:effectLst/>
                        </a:rPr>
                        <a:t>reaching </a:t>
                      </a:r>
                      <a:r>
                        <a:rPr lang="en-US" sz="1800" dirty="0">
                          <a:effectLst/>
                        </a:rPr>
                        <a:t>for hot things on </a:t>
                      </a:r>
                      <a:r>
                        <a:rPr lang="en-US" sz="1800" dirty="0" smtClean="0">
                          <a:effectLst/>
                        </a:rPr>
                        <a:t>stoves</a:t>
                      </a:r>
                      <a:r>
                        <a:rPr lang="en-US" sz="1800" dirty="0">
                          <a:effectLst/>
                        </a:rPr>
                        <a:t>.</a:t>
                      </a:r>
                      <a:endParaRPr lang="en-US" sz="1800" dirty="0">
                        <a:effectLst/>
                        <a:latin typeface="Calibri"/>
                        <a:ea typeface="Calibri"/>
                        <a:cs typeface="Times New Roman"/>
                      </a:endParaRPr>
                    </a:p>
                  </a:txBody>
                  <a:tcPr marL="56729" marR="56729" marT="0" marB="0">
                    <a:lnB w="12700" cap="flat" cmpd="sng" algn="ctr">
                      <a:solidFill>
                        <a:schemeClr val="tx1"/>
                      </a:solidFill>
                      <a:prstDash val="solid"/>
                      <a:round/>
                      <a:headEnd type="none" w="med" len="med"/>
                      <a:tailEnd type="none" w="med" len="med"/>
                    </a:lnB>
                  </a:tcPr>
                </a:tc>
                <a:tc>
                  <a:txBody>
                    <a:bodyPr/>
                    <a:lstStyle/>
                    <a:p>
                      <a:pPr marL="0" marR="0">
                        <a:lnSpc>
                          <a:spcPct val="100000"/>
                        </a:lnSpc>
                        <a:spcBef>
                          <a:spcPts val="0"/>
                        </a:spcBef>
                        <a:spcAft>
                          <a:spcPts val="0"/>
                        </a:spcAft>
                      </a:pPr>
                      <a:r>
                        <a:rPr lang="en-US" sz="1800" dirty="0" smtClean="0">
                          <a:effectLst/>
                        </a:rPr>
                        <a:t>I </a:t>
                      </a:r>
                      <a:r>
                        <a:rPr lang="en-US" sz="1800" dirty="0">
                          <a:effectLst/>
                        </a:rPr>
                        <a:t>can let my child play on the floor or secure them in their highchair while I prepare meals</a:t>
                      </a:r>
                      <a:r>
                        <a:rPr lang="en-US" sz="1800" dirty="0" smtClean="0">
                          <a:effectLst/>
                        </a:rPr>
                        <a:t>.</a:t>
                      </a:r>
                      <a:endParaRPr lang="en-US" sz="1800" dirty="0">
                        <a:effectLst/>
                      </a:endParaRPr>
                    </a:p>
                  </a:txBody>
                  <a:tcPr marL="56729" marR="56729" marT="0" marB="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815404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052736"/>
            <a:ext cx="8712968" cy="1066800"/>
          </a:xfrm>
        </p:spPr>
        <p:txBody>
          <a:bodyPr>
            <a:normAutofit fontScale="90000"/>
          </a:bodyPr>
          <a:lstStyle/>
          <a:p>
            <a:r>
              <a:rPr lang="en-US" dirty="0" smtClean="0"/>
              <a:t>Applying </a:t>
            </a:r>
            <a:r>
              <a:rPr lang="en-US" i="1" dirty="0" smtClean="0"/>
              <a:t>What? So What? Now What?</a:t>
            </a:r>
            <a:endParaRPr lang="en-US" i="1" dirty="0"/>
          </a:p>
        </p:txBody>
      </p:sp>
      <p:graphicFrame>
        <p:nvGraphicFramePr>
          <p:cNvPr id="4" name="Table 3"/>
          <p:cNvGraphicFramePr>
            <a:graphicFrameLocks noGrp="1"/>
          </p:cNvGraphicFramePr>
          <p:nvPr>
            <p:extLst>
              <p:ext uri="{D42A27DB-BD31-4B8C-83A1-F6EECF244321}">
                <p14:modId xmlns:p14="http://schemas.microsoft.com/office/powerpoint/2010/main" val="1238694425"/>
              </p:ext>
            </p:extLst>
          </p:nvPr>
        </p:nvGraphicFramePr>
        <p:xfrm>
          <a:off x="251520" y="1988841"/>
          <a:ext cx="8640959" cy="3888432"/>
        </p:xfrm>
        <a:graphic>
          <a:graphicData uri="http://schemas.openxmlformats.org/drawingml/2006/table">
            <a:tbl>
              <a:tblPr firstRow="1" firstCol="1" bandRow="1">
                <a:tableStyleId>{5DA37D80-6434-44D0-A028-1B22A696006F}</a:tableStyleId>
              </a:tblPr>
              <a:tblGrid>
                <a:gridCol w="2592288"/>
                <a:gridCol w="2160240"/>
                <a:gridCol w="3888431"/>
              </a:tblGrid>
              <a:tr h="733200">
                <a:tc>
                  <a:txBody>
                    <a:bodyPr/>
                    <a:lstStyle/>
                    <a:p>
                      <a:pPr marL="0" marR="0" algn="ctr">
                        <a:lnSpc>
                          <a:spcPct val="115000"/>
                        </a:lnSpc>
                        <a:spcBef>
                          <a:spcPts val="0"/>
                        </a:spcBef>
                        <a:spcAft>
                          <a:spcPts val="0"/>
                        </a:spcAft>
                      </a:pPr>
                      <a:r>
                        <a:rPr lang="en-US" sz="2000" b="1" dirty="0">
                          <a:solidFill>
                            <a:srgbClr val="4E5FAB"/>
                          </a:solidFill>
                          <a:effectLst/>
                        </a:rPr>
                        <a:t>Wha</a:t>
                      </a:r>
                      <a:r>
                        <a:rPr lang="en-US" sz="2000" dirty="0">
                          <a:solidFill>
                            <a:srgbClr val="4E5FAB"/>
                          </a:solidFill>
                          <a:effectLst/>
                        </a:rPr>
                        <a:t>t can my child do now?</a:t>
                      </a:r>
                      <a:endParaRPr lang="en-US" sz="2400" dirty="0">
                        <a:solidFill>
                          <a:srgbClr val="4E5FAB"/>
                        </a:solidFill>
                        <a:effectLst/>
                        <a:latin typeface="Calibri"/>
                        <a:ea typeface="Calibri"/>
                        <a:cs typeface="Times New Roman"/>
                      </a:endParaRPr>
                    </a:p>
                  </a:txBody>
                  <a:tcPr marL="55930" marR="55930" marT="0" marB="0" anchor="ctr"/>
                </a:tc>
                <a:tc>
                  <a:txBody>
                    <a:bodyPr/>
                    <a:lstStyle/>
                    <a:p>
                      <a:pPr marL="0" marR="0" algn="ctr">
                        <a:lnSpc>
                          <a:spcPct val="115000"/>
                        </a:lnSpc>
                        <a:spcBef>
                          <a:spcPts val="0"/>
                        </a:spcBef>
                        <a:spcAft>
                          <a:spcPts val="0"/>
                        </a:spcAft>
                      </a:pPr>
                      <a:r>
                        <a:rPr lang="en-US" sz="2000" dirty="0">
                          <a:solidFill>
                            <a:srgbClr val="4E5FAB"/>
                          </a:solidFill>
                          <a:effectLst/>
                        </a:rPr>
                        <a:t>So what can hurt my child?</a:t>
                      </a:r>
                      <a:endParaRPr lang="en-US" sz="2400" dirty="0">
                        <a:solidFill>
                          <a:srgbClr val="4E5FAB"/>
                        </a:solidFill>
                        <a:effectLst/>
                        <a:latin typeface="Calibri"/>
                        <a:ea typeface="Calibri"/>
                        <a:cs typeface="Times New Roman"/>
                      </a:endParaRPr>
                    </a:p>
                  </a:txBody>
                  <a:tcPr marL="55930" marR="55930" marT="0" marB="0" anchor="ctr"/>
                </a:tc>
                <a:tc>
                  <a:txBody>
                    <a:bodyPr/>
                    <a:lstStyle/>
                    <a:p>
                      <a:pPr marL="0" marR="0" algn="ctr">
                        <a:lnSpc>
                          <a:spcPct val="115000"/>
                        </a:lnSpc>
                        <a:spcBef>
                          <a:spcPts val="0"/>
                        </a:spcBef>
                        <a:spcAft>
                          <a:spcPts val="0"/>
                        </a:spcAft>
                      </a:pPr>
                      <a:r>
                        <a:rPr lang="en-US" sz="2000" dirty="0">
                          <a:solidFill>
                            <a:srgbClr val="4E5FAB"/>
                          </a:solidFill>
                          <a:effectLst/>
                        </a:rPr>
                        <a:t>Now what can I do to keep my child safe?</a:t>
                      </a:r>
                      <a:endParaRPr lang="en-US" sz="2400" dirty="0">
                        <a:solidFill>
                          <a:srgbClr val="4E5FAB"/>
                        </a:solidFill>
                        <a:effectLst/>
                        <a:latin typeface="Calibri"/>
                        <a:ea typeface="Calibri"/>
                        <a:cs typeface="Times New Roman"/>
                      </a:endParaRPr>
                    </a:p>
                  </a:txBody>
                  <a:tcPr marL="55930" marR="55930" marT="0" marB="0" anchor="ctr"/>
                </a:tc>
              </a:tr>
              <a:tr h="1051744">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r>
              <a:tr h="1051744">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r h="1051744">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bl>
          </a:graphicData>
        </a:graphic>
      </p:graphicFrame>
    </p:spTree>
    <p:extLst>
      <p:ext uri="{BB962C8B-B14F-4D97-AF65-F5344CB8AC3E}">
        <p14:creationId xmlns:p14="http://schemas.microsoft.com/office/powerpoint/2010/main" val="26317838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it mean?</a:t>
            </a:r>
            <a:endParaRPr lang="en-US" dirty="0"/>
          </a:p>
        </p:txBody>
      </p:sp>
      <p:sp>
        <p:nvSpPr>
          <p:cNvPr id="3" name="Content Placeholder 2"/>
          <p:cNvSpPr>
            <a:spLocks noGrp="1"/>
          </p:cNvSpPr>
          <p:nvPr>
            <p:ph idx="1"/>
          </p:nvPr>
        </p:nvSpPr>
        <p:spPr>
          <a:xfrm>
            <a:off x="4499992" y="2708920"/>
            <a:ext cx="3528392" cy="2217308"/>
          </a:xfrm>
        </p:spPr>
        <p:txBody>
          <a:bodyPr/>
          <a:lstStyle/>
          <a:p>
            <a:r>
              <a:rPr lang="en-US" dirty="0" smtClean="0"/>
              <a:t>Child’s Level</a:t>
            </a:r>
          </a:p>
          <a:p>
            <a:pPr marL="109728" indent="0">
              <a:buNone/>
            </a:pPr>
            <a:endParaRPr lang="en-US" dirty="0" smtClean="0"/>
          </a:p>
          <a:p>
            <a:r>
              <a:rPr lang="en-US" dirty="0" smtClean="0"/>
              <a:t>Out of Reach</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2132855"/>
            <a:ext cx="2937714" cy="38017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168020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066056"/>
            <a:ext cx="8928992" cy="994792"/>
          </a:xfrm>
        </p:spPr>
        <p:txBody>
          <a:bodyPr>
            <a:normAutofit/>
          </a:bodyPr>
          <a:lstStyle/>
          <a:p>
            <a:r>
              <a:rPr lang="en-US" dirty="0" smtClean="0"/>
              <a:t>Places to go for more information</a:t>
            </a:r>
            <a:endParaRPr lang="en-US" dirty="0"/>
          </a:p>
        </p:txBody>
      </p:sp>
      <p:sp>
        <p:nvSpPr>
          <p:cNvPr id="3" name="Content Placeholder 2"/>
          <p:cNvSpPr>
            <a:spLocks noGrp="1"/>
          </p:cNvSpPr>
          <p:nvPr>
            <p:ph idx="1"/>
          </p:nvPr>
        </p:nvSpPr>
        <p:spPr>
          <a:xfrm>
            <a:off x="179512" y="2060848"/>
            <a:ext cx="6192688" cy="4104456"/>
          </a:xfrm>
        </p:spPr>
        <p:txBody>
          <a:bodyPr>
            <a:normAutofit fontScale="92500"/>
          </a:bodyPr>
          <a:lstStyle/>
          <a:p>
            <a:pPr>
              <a:spcBef>
                <a:spcPts val="0"/>
              </a:spcBef>
            </a:pPr>
            <a:r>
              <a:rPr lang="en-US" u="sng" dirty="0" smtClean="0">
                <a:solidFill>
                  <a:srgbClr val="1FC0E4"/>
                </a:solidFill>
              </a:rPr>
              <a:t>www.preventchildinjury.ca</a:t>
            </a:r>
            <a:r>
              <a:rPr lang="en-US" dirty="0" smtClean="0">
                <a:solidFill>
                  <a:srgbClr val="1FC0E4"/>
                </a:solidFill>
              </a:rPr>
              <a:t> </a:t>
            </a:r>
            <a:r>
              <a:rPr lang="en-US" dirty="0" smtClean="0"/>
              <a:t>email messages</a:t>
            </a:r>
          </a:p>
          <a:p>
            <a:pPr>
              <a:spcBef>
                <a:spcPts val="1200"/>
              </a:spcBef>
            </a:pPr>
            <a:r>
              <a:rPr lang="en-US" dirty="0" smtClean="0"/>
              <a:t>Public Health </a:t>
            </a:r>
          </a:p>
          <a:p>
            <a:pPr>
              <a:spcBef>
                <a:spcPts val="1200"/>
              </a:spcBef>
            </a:pPr>
            <a:r>
              <a:rPr lang="en-US" u="sng" dirty="0" smtClean="0">
                <a:solidFill>
                  <a:srgbClr val="1FC0E4"/>
                </a:solidFill>
              </a:rPr>
              <a:t>www.ndds.ca </a:t>
            </a:r>
          </a:p>
          <a:p>
            <a:pPr>
              <a:spcBef>
                <a:spcPts val="1200"/>
              </a:spcBef>
            </a:pPr>
            <a:r>
              <a:rPr lang="en-US" u="sng" dirty="0" smtClean="0">
                <a:solidFill>
                  <a:srgbClr val="1FC0E4"/>
                </a:solidFill>
              </a:rPr>
              <a:t>www.parachutecanada.org</a:t>
            </a:r>
          </a:p>
          <a:p>
            <a:pPr>
              <a:spcBef>
                <a:spcPts val="1200"/>
              </a:spcBef>
            </a:pPr>
            <a:r>
              <a:rPr lang="en-US" u="sng" dirty="0" smtClean="0">
                <a:solidFill>
                  <a:srgbClr val="1FC0E4"/>
                </a:solidFill>
              </a:rPr>
              <a:t>www.hc-sc.gc.ca/index-eng.php</a:t>
            </a:r>
          </a:p>
          <a:p>
            <a:pPr>
              <a:spcBef>
                <a:spcPts val="1200"/>
              </a:spcBef>
            </a:pPr>
            <a:r>
              <a:rPr lang="en-US" u="sng" dirty="0">
                <a:solidFill>
                  <a:srgbClr val="1FC0E4"/>
                </a:solidFill>
              </a:rPr>
              <a:t>http://www.mto.gov.on.ca/english/safety/carseat/choose.shtml</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2200" y="2235831"/>
            <a:ext cx="2351984" cy="323697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8014326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252" t="11979" r="17569" b="14240"/>
          <a:stretch/>
        </p:blipFill>
        <p:spPr bwMode="auto">
          <a:xfrm>
            <a:off x="1043608" y="1628800"/>
            <a:ext cx="7062643" cy="442692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7" name="Title 6"/>
          <p:cNvSpPr>
            <a:spLocks noGrp="1"/>
          </p:cNvSpPr>
          <p:nvPr>
            <p:ph type="title"/>
          </p:nvPr>
        </p:nvSpPr>
        <p:spPr>
          <a:xfrm>
            <a:off x="1025490" y="980728"/>
            <a:ext cx="7024744" cy="743494"/>
          </a:xfrm>
        </p:spPr>
        <p:txBody>
          <a:bodyPr/>
          <a:lstStyle/>
          <a:p>
            <a:r>
              <a:rPr lang="en-US" b="1" dirty="0" smtClean="0">
                <a:latin typeface="Arial" panose="020B0604020202020204" pitchFamily="34" charset="0"/>
                <a:cs typeface="Arial" panose="020B0604020202020204" pitchFamily="34" charset="0"/>
              </a:rPr>
              <a:t>How to Register</a:t>
            </a:r>
            <a:endParaRPr lang="en-CA"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99673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Questions?</a:t>
            </a:r>
            <a:endParaRPr lang="en-US" dirty="0"/>
          </a:p>
        </p:txBody>
      </p:sp>
      <p:pic>
        <p:nvPicPr>
          <p:cNvPr id="5" name="Content Placeholder 4"/>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5926" t="9612" r="8985" b="10737"/>
          <a:stretch/>
        </p:blipFill>
        <p:spPr>
          <a:xfrm rot="388484">
            <a:off x="2123728" y="2204864"/>
            <a:ext cx="5081061" cy="36753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7660014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a:t>
            </a:r>
            <a:endParaRPr lang="en-US" dirty="0"/>
          </a:p>
        </p:txBody>
      </p:sp>
      <p:sp>
        <p:nvSpPr>
          <p:cNvPr id="5" name="Content Placeholder 4"/>
          <p:cNvSpPr>
            <a:spLocks noGrp="1"/>
          </p:cNvSpPr>
          <p:nvPr>
            <p:ph idx="1"/>
          </p:nvPr>
        </p:nvSpPr>
        <p:spPr/>
        <p:txBody>
          <a:bodyPr/>
          <a:lstStyle/>
          <a:p>
            <a:endParaRPr lang="en-US"/>
          </a:p>
        </p:txBody>
      </p:sp>
    </p:spTree>
    <p:extLst>
      <p:ext uri="{BB962C8B-B14F-4D97-AF65-F5344CB8AC3E}">
        <p14:creationId xmlns:p14="http://schemas.microsoft.com/office/powerpoint/2010/main" val="9976504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Custom 4">
      <a:dk1>
        <a:srgbClr val="313340"/>
      </a:dk1>
      <a:lt1>
        <a:sysClr val="window" lastClr="FFFFFF"/>
      </a:lt1>
      <a:dk2>
        <a:srgbClr val="4E5FAB"/>
      </a:dk2>
      <a:lt2>
        <a:srgbClr val="DEDEDE"/>
      </a:lt2>
      <a:accent1>
        <a:srgbClr val="12C1E3"/>
      </a:accent1>
      <a:accent2>
        <a:srgbClr val="39CAFF"/>
      </a:accent2>
      <a:accent3>
        <a:srgbClr val="382B95"/>
      </a:accent3>
      <a:accent4>
        <a:srgbClr val="78397A"/>
      </a:accent4>
      <a:accent5>
        <a:srgbClr val="00B0F0"/>
      </a:accent5>
      <a:accent6>
        <a:srgbClr val="5C92B5"/>
      </a:accent6>
      <a:hlink>
        <a:srgbClr val="67AFBD"/>
      </a:hlink>
      <a:folHlink>
        <a:srgbClr val="002060"/>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13528</TotalTime>
  <Words>2660</Words>
  <Application>Microsoft Office PowerPoint</Application>
  <PresentationFormat>On-screen Show (4:3)</PresentationFormat>
  <Paragraphs>211</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Urban</vt:lpstr>
      <vt:lpstr>Prevent Child Injury</vt:lpstr>
      <vt:lpstr>Injuries</vt:lpstr>
      <vt:lpstr>In Canada…</vt:lpstr>
      <vt:lpstr>Leading Ontario Child Injuries</vt:lpstr>
      <vt:lpstr>Importance of Play</vt:lpstr>
      <vt:lpstr>PowerPoint Presentation</vt:lpstr>
      <vt:lpstr>WHAT can my child do now?</vt:lpstr>
      <vt:lpstr>SO WHAT can hurt my child?</vt:lpstr>
      <vt:lpstr>NOW WHAT can I do to  keep my child safe?</vt:lpstr>
      <vt:lpstr>PowerPoint Presentation</vt:lpstr>
      <vt:lpstr>Applying What? So What? Now What?</vt:lpstr>
      <vt:lpstr>What does it mean?</vt:lpstr>
      <vt:lpstr>Places to go for more information</vt:lpstr>
      <vt:lpstr>How to Register</vt:lpstr>
      <vt:lpstr>Questions?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Definition of Social Exclusion</dc:title>
  <dc:creator>Lucia</dc:creator>
  <cp:lastModifiedBy>Christina Bradley</cp:lastModifiedBy>
  <cp:revision>656</cp:revision>
  <cp:lastPrinted>2014-10-14T14:49:58Z</cp:lastPrinted>
  <dcterms:created xsi:type="dcterms:W3CDTF">2011-10-29T01:45:13Z</dcterms:created>
  <dcterms:modified xsi:type="dcterms:W3CDTF">2014-10-15T19:50:25Z</dcterms:modified>
</cp:coreProperties>
</file>