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37"/>
  </p:notesMasterIdLst>
  <p:handoutMasterIdLst>
    <p:handoutMasterId r:id="rId38"/>
  </p:handoutMasterIdLst>
  <p:sldIdLst>
    <p:sldId id="332" r:id="rId2"/>
    <p:sldId id="307" r:id="rId3"/>
    <p:sldId id="328" r:id="rId4"/>
    <p:sldId id="296" r:id="rId5"/>
    <p:sldId id="299" r:id="rId6"/>
    <p:sldId id="334" r:id="rId7"/>
    <p:sldId id="325" r:id="rId8"/>
    <p:sldId id="314" r:id="rId9"/>
    <p:sldId id="315" r:id="rId10"/>
    <p:sldId id="316" r:id="rId11"/>
    <p:sldId id="317" r:id="rId12"/>
    <p:sldId id="336" r:id="rId13"/>
    <p:sldId id="338" r:id="rId14"/>
    <p:sldId id="344" r:id="rId15"/>
    <p:sldId id="337" r:id="rId16"/>
    <p:sldId id="346" r:id="rId17"/>
    <p:sldId id="311" r:id="rId18"/>
    <p:sldId id="347" r:id="rId19"/>
    <p:sldId id="345" r:id="rId20"/>
    <p:sldId id="320" r:id="rId21"/>
    <p:sldId id="339" r:id="rId22"/>
    <p:sldId id="333" r:id="rId23"/>
    <p:sldId id="312" r:id="rId24"/>
    <p:sldId id="329" r:id="rId25"/>
    <p:sldId id="330" r:id="rId26"/>
    <p:sldId id="340" r:id="rId27"/>
    <p:sldId id="304" r:id="rId28"/>
    <p:sldId id="321" r:id="rId29"/>
    <p:sldId id="331" r:id="rId30"/>
    <p:sldId id="341" r:id="rId31"/>
    <p:sldId id="335" r:id="rId32"/>
    <p:sldId id="342" r:id="rId33"/>
    <p:sldId id="303" r:id="rId34"/>
    <p:sldId id="324" r:id="rId35"/>
    <p:sldId id="343" r:id="rId36"/>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C0E4"/>
    <a:srgbClr val="4E5FAB"/>
    <a:srgbClr val="A2EAF8"/>
    <a:srgbClr val="415091"/>
    <a:srgbClr val="002060"/>
    <a:srgbClr val="000000"/>
    <a:srgbClr val="3449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155" autoAdjust="0"/>
    <p:restoredTop sz="76258" autoAdjust="0"/>
  </p:normalViewPr>
  <p:slideViewPr>
    <p:cSldViewPr>
      <p:cViewPr>
        <p:scale>
          <a:sx n="70" d="100"/>
          <a:sy n="70" d="100"/>
        </p:scale>
        <p:origin x="-408" y="245"/>
      </p:cViewPr>
      <p:guideLst>
        <p:guide orient="horz" pos="2160"/>
        <p:guide pos="2880"/>
      </p:guideLst>
    </p:cSldViewPr>
  </p:slideViewPr>
  <p:outlineViewPr>
    <p:cViewPr>
      <p:scale>
        <a:sx n="33" d="100"/>
        <a:sy n="33" d="100"/>
      </p:scale>
      <p:origin x="0" y="11088"/>
    </p:cViewPr>
  </p:outlineViewPr>
  <p:notesTextViewPr>
    <p:cViewPr>
      <p:scale>
        <a:sx n="100" d="100"/>
        <a:sy n="100" d="100"/>
      </p:scale>
      <p:origin x="0" y="0"/>
    </p:cViewPr>
  </p:notesTextViewPr>
  <p:sorterViewPr>
    <p:cViewPr>
      <p:scale>
        <a:sx n="40" d="100"/>
        <a:sy n="40" d="100"/>
      </p:scale>
      <p:origin x="0" y="0"/>
    </p:cViewPr>
  </p:sorterViewPr>
  <p:notesViewPr>
    <p:cSldViewPr>
      <p:cViewPr>
        <p:scale>
          <a:sx n="100" d="100"/>
          <a:sy n="100" d="100"/>
        </p:scale>
        <p:origin x="-816" y="360"/>
      </p:cViewPr>
      <p:guideLst>
        <p:guide orient="horz" pos="2928"/>
        <p:guide pos="2208"/>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784A9CE8-BF73-4C36-85B1-B5C05C4F8554}" type="datetimeFigureOut">
              <a:rPr lang="en-US" smtClean="0"/>
              <a:t>2014-10-15</a:t>
            </a:fld>
            <a:endParaRPr lang="en-US"/>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3F9D9CE4-0852-4C4B-BFF3-C2B790AF0229}" type="slidenum">
              <a:rPr lang="en-US" smtClean="0"/>
              <a:t>‹#›</a:t>
            </a:fld>
            <a:endParaRPr lang="en-US"/>
          </a:p>
        </p:txBody>
      </p:sp>
    </p:spTree>
    <p:extLst>
      <p:ext uri="{BB962C8B-B14F-4D97-AF65-F5344CB8AC3E}">
        <p14:creationId xmlns:p14="http://schemas.microsoft.com/office/powerpoint/2010/main" val="19625801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402C507A-6D45-4608-B33F-A73677A81B0C}" type="datetimeFigureOut">
              <a:rPr lang="en-US" smtClean="0"/>
              <a:pPr/>
              <a:t>2014-10-15</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F4B0F562-2780-48D4-8B96-9E5BD756BC4D}" type="slidenum">
              <a:rPr lang="en-US" smtClean="0"/>
              <a:pPr/>
              <a:t>‹#›</a:t>
            </a:fld>
            <a:endParaRPr lang="en-US" dirty="0"/>
          </a:p>
        </p:txBody>
      </p:sp>
    </p:spTree>
    <p:extLst>
      <p:ext uri="{BB962C8B-B14F-4D97-AF65-F5344CB8AC3E}">
        <p14:creationId xmlns:p14="http://schemas.microsoft.com/office/powerpoint/2010/main" val="4970069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smtClean="0"/>
              <a:t>Welcome participants</a:t>
            </a:r>
            <a:r>
              <a:rPr lang="en-US" i="1" baseline="0" dirty="0" smtClean="0"/>
              <a:t> to the Prevent Child Injury workshop.</a:t>
            </a:r>
          </a:p>
          <a:p>
            <a:r>
              <a:rPr lang="en-US" i="1" baseline="0" dirty="0" smtClean="0"/>
              <a:t>Introduce yourself and depending on the number of participants in the room, encourage participants to introduce themselves.</a:t>
            </a:r>
          </a:p>
          <a:p>
            <a:endParaRPr lang="en-US" baseline="0" dirty="0" smtClean="0"/>
          </a:p>
          <a:p>
            <a:r>
              <a:rPr lang="en-US" i="1" baseline="0" dirty="0" smtClean="0"/>
              <a:t>Please note that for this presentation  you need to provide participants with:</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i="1" baseline="0" dirty="0" smtClean="0"/>
              <a:t>A pen and paper or flip chart paper and markers to complete a group activities and case scenarios</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i="1" baseline="0" dirty="0" smtClean="0"/>
              <a:t>What? So What? Now What? Key </a:t>
            </a:r>
            <a:r>
              <a:rPr lang="en-US" i="1" baseline="0" smtClean="0"/>
              <a:t>Messages Chart (available </a:t>
            </a:r>
            <a:r>
              <a:rPr lang="en-US" i="1" baseline="0" dirty="0" smtClean="0"/>
              <a:t>at www.preventchildinjury.ca on the Professional Login section under Resources tab)</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i="1" baseline="0" dirty="0" smtClean="0"/>
              <a:t>Copies of the Parent/Caregiver workshop Facilitator Guide per participant or agency (available at www.preventchildinjury.ca on the Professional Login section under Resources tab)</a:t>
            </a:r>
          </a:p>
          <a:p>
            <a:pPr marL="171450" indent="-171450">
              <a:buFont typeface="Arial" pitchFamily="34" charset="0"/>
              <a:buChar char="•"/>
            </a:pPr>
            <a:endParaRPr lang="en-US" i="1" baseline="0" dirty="0" smtClean="0"/>
          </a:p>
          <a:p>
            <a:pPr marL="0" indent="0">
              <a:buFont typeface="Arial" pitchFamily="34" charset="0"/>
              <a:buNone/>
            </a:pPr>
            <a:r>
              <a:rPr lang="en-US" i="1" baseline="0" dirty="0" smtClean="0"/>
              <a:t>Optional – Copy of the Parent/Caregiver PowerPoint Presentation (available at www.preventchildinjury.ca on the Professional Login section under Resources tab)</a:t>
            </a:r>
          </a:p>
          <a:p>
            <a:pPr marL="0" indent="0">
              <a:buFont typeface="Arial" pitchFamily="34" charset="0"/>
              <a:buNone/>
            </a:pPr>
            <a:endParaRPr lang="en-US" i="1" baseline="0" dirty="0" smtClean="0"/>
          </a:p>
          <a:p>
            <a:pPr marL="0" indent="0">
              <a:buFont typeface="Arial" pitchFamily="34" charset="0"/>
              <a:buNone/>
            </a:pPr>
            <a:r>
              <a:rPr lang="en-US" i="1" baseline="0" dirty="0" smtClean="0"/>
              <a:t>You will also need an internet connection to access online training videos.  These videos are also available at www.preventchildinjury.ca on the Professional Login section under Training Videos tab.</a:t>
            </a:r>
            <a:endParaRPr lang="en-US" i="1" dirty="0"/>
          </a:p>
        </p:txBody>
      </p:sp>
      <p:sp>
        <p:nvSpPr>
          <p:cNvPr id="4" name="Slide Number Placeholder 3"/>
          <p:cNvSpPr>
            <a:spLocks noGrp="1"/>
          </p:cNvSpPr>
          <p:nvPr>
            <p:ph type="sldNum" sz="quarter" idx="10"/>
          </p:nvPr>
        </p:nvSpPr>
        <p:spPr/>
        <p:txBody>
          <a:bodyPr/>
          <a:lstStyle/>
          <a:p>
            <a:fld id="{8A675AEE-C0D6-4695-84E0-896CB2A19866}" type="slidenum">
              <a:rPr lang="en-US" smtClean="0">
                <a:solidFill>
                  <a:prstClr val="black"/>
                </a:solidFill>
              </a:rPr>
              <a:pPr/>
              <a:t>1</a:t>
            </a:fld>
            <a:endParaRPr lang="en-US">
              <a:solidFill>
                <a:prstClr val="black"/>
              </a:solidFill>
            </a:endParaRPr>
          </a:p>
        </p:txBody>
      </p:sp>
    </p:spTree>
    <p:extLst>
      <p:ext uri="{BB962C8B-B14F-4D97-AF65-F5344CB8AC3E}">
        <p14:creationId xmlns:p14="http://schemas.microsoft.com/office/powerpoint/2010/main" val="22637817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u="none" baseline="0" dirty="0" smtClean="0"/>
              <a:t>Provide a brief overview of the components to be covered during the one hour-long training workshop</a:t>
            </a:r>
          </a:p>
          <a:p>
            <a:pPr marL="171450" indent="-171450">
              <a:buFont typeface="Arial" pitchFamily="34" charset="0"/>
              <a:buChar char="•"/>
            </a:pPr>
            <a:r>
              <a:rPr lang="en-US" dirty="0" smtClean="0"/>
              <a:t>Injury overview</a:t>
            </a:r>
          </a:p>
          <a:p>
            <a:pPr marL="171450" indent="-171450">
              <a:buFont typeface="Arial" pitchFamily="34" charset="0"/>
              <a:buChar char="•"/>
            </a:pPr>
            <a:r>
              <a:rPr lang="en-US" dirty="0" smtClean="0"/>
              <a:t>Importance of play</a:t>
            </a:r>
          </a:p>
          <a:p>
            <a:pPr marL="171450" indent="-171450">
              <a:buFont typeface="Arial" pitchFamily="34" charset="0"/>
              <a:buChar char="•"/>
            </a:pPr>
            <a:r>
              <a:rPr lang="en-US" dirty="0" smtClean="0"/>
              <a:t>“What, So What, Now What” a communication strategy to help parents</a:t>
            </a:r>
            <a:r>
              <a:rPr lang="en-US" baseline="0" dirty="0" smtClean="0"/>
              <a:t> and caregivers problem solve child safety solutions</a:t>
            </a:r>
            <a:endParaRPr lang="en-US" dirty="0" smtClean="0"/>
          </a:p>
          <a:p>
            <a:pPr marL="171450" indent="-171450">
              <a:buFont typeface="Arial" pitchFamily="34" charset="0"/>
              <a:buChar char="•"/>
            </a:pPr>
            <a:r>
              <a:rPr lang="en-US" dirty="0" smtClean="0"/>
              <a:t>Ideas</a:t>
            </a:r>
            <a:r>
              <a:rPr lang="en-US" baseline="0" dirty="0" smtClean="0"/>
              <a:t> how to facilitate a parenting child safety</a:t>
            </a:r>
            <a:r>
              <a:rPr lang="en-US" dirty="0" smtClean="0"/>
              <a:t> workshop</a:t>
            </a:r>
          </a:p>
          <a:p>
            <a:pPr marL="171450" indent="-171450">
              <a:buFont typeface="Arial" pitchFamily="34" charset="0"/>
              <a:buChar char="•"/>
            </a:pPr>
            <a:r>
              <a:rPr lang="en-US" dirty="0" smtClean="0"/>
              <a:t>Capitalizing on teachable moments</a:t>
            </a:r>
          </a:p>
          <a:p>
            <a:pPr marL="171450" indent="-171450">
              <a:buFont typeface="Arial" pitchFamily="34" charset="0"/>
              <a:buChar char="•"/>
            </a:pPr>
            <a:r>
              <a:rPr lang="en-US" dirty="0" smtClean="0"/>
              <a:t>Promoting the email messaging system to</a:t>
            </a:r>
            <a:r>
              <a:rPr lang="en-US" baseline="0" dirty="0" smtClean="0"/>
              <a:t> your families</a:t>
            </a:r>
            <a:endParaRPr lang="en-US" dirty="0" smtClean="0"/>
          </a:p>
          <a:p>
            <a:pPr marL="171450" indent="-171450">
              <a:buFont typeface="Arial" pitchFamily="34" charset="0"/>
              <a:buChar char="•"/>
            </a:pPr>
            <a:r>
              <a:rPr lang="en-US" dirty="0" smtClean="0"/>
              <a:t>Additional information/resources</a:t>
            </a:r>
          </a:p>
          <a:p>
            <a:pPr marL="171450" indent="-171450">
              <a:buFont typeface="Arial" pitchFamily="34" charset="0"/>
              <a:buChar char="•"/>
            </a:pPr>
            <a:r>
              <a:rPr lang="en-US" dirty="0" smtClean="0"/>
              <a:t>Questions/Discussion</a:t>
            </a:r>
          </a:p>
          <a:p>
            <a:endParaRPr lang="en-US" baseline="0" dirty="0" smtClean="0"/>
          </a:p>
          <a:p>
            <a:r>
              <a:rPr lang="en-US" u="sng" baseline="0" dirty="0" smtClean="0"/>
              <a:t>Icebreaker Activity:</a:t>
            </a:r>
            <a:r>
              <a:rPr lang="en-US" u="none" baseline="0" dirty="0" smtClean="0"/>
              <a:t> Go</a:t>
            </a:r>
            <a:r>
              <a:rPr lang="en-US" baseline="0" dirty="0" smtClean="0"/>
              <a:t> around the room and have each person introduce them self and state one thing they want to learn from this session</a:t>
            </a:r>
          </a:p>
          <a:p>
            <a:endParaRPr lang="en-US" b="1" i="1" u="sng" dirty="0" smtClean="0">
              <a:solidFill>
                <a:srgbClr val="FF0000"/>
              </a:solidFill>
            </a:endParaRPr>
          </a:p>
        </p:txBody>
      </p:sp>
      <p:sp>
        <p:nvSpPr>
          <p:cNvPr id="4" name="Slide Number Placeholder 3"/>
          <p:cNvSpPr>
            <a:spLocks noGrp="1"/>
          </p:cNvSpPr>
          <p:nvPr>
            <p:ph type="sldNum" sz="quarter" idx="10"/>
          </p:nvPr>
        </p:nvSpPr>
        <p:spPr/>
        <p:txBody>
          <a:bodyPr/>
          <a:lstStyle/>
          <a:p>
            <a:fld id="{F4B0F562-2780-48D4-8B96-9E5BD756BC4D}" type="slidenum">
              <a:rPr lang="en-US" smtClean="0"/>
              <a:pPr/>
              <a:t>2</a:t>
            </a:fld>
            <a:endParaRPr lang="en-US" dirty="0"/>
          </a:p>
        </p:txBody>
      </p:sp>
    </p:spTree>
    <p:extLst>
      <p:ext uri="{BB962C8B-B14F-4D97-AF65-F5344CB8AC3E}">
        <p14:creationId xmlns:p14="http://schemas.microsoft.com/office/powerpoint/2010/main" val="285647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smtClean="0"/>
              <a:t>What is an Injury?</a:t>
            </a:r>
            <a:endParaRPr lang="en-US" u="none" dirty="0" smtClean="0"/>
          </a:p>
          <a:p>
            <a:pPr marL="171450" indent="-171450">
              <a:buFont typeface="Arial" pitchFamily="34" charset="0"/>
              <a:buChar char="•"/>
            </a:pPr>
            <a:r>
              <a:rPr lang="en-US" dirty="0" smtClean="0"/>
              <a:t>Injuries are defined as all the ways an individual</a:t>
            </a:r>
            <a:r>
              <a:rPr lang="en-US" baseline="0" dirty="0" smtClean="0"/>
              <a:t> can be physically hurt, impaired, or killed, involving intentional or unintentional damage to the body </a:t>
            </a:r>
            <a:r>
              <a:rPr lang="en-US" sz="1000" baseline="0" dirty="0" smtClean="0"/>
              <a:t>(Ontario Ministry of Health Promotion, 2007, Ontario’s injury prevention strategy: working together for a safer, healthier Ontario)</a:t>
            </a:r>
            <a:endParaRPr lang="en-US" sz="1000" dirty="0" smtClean="0"/>
          </a:p>
          <a:p>
            <a:pPr marL="171450" indent="-171450">
              <a:buFont typeface="Arial" pitchFamily="34" charset="0"/>
              <a:buChar char="•"/>
            </a:pPr>
            <a:endParaRPr lang="en-US" u="sng" dirty="0" smtClean="0"/>
          </a:p>
          <a:p>
            <a:pPr marL="0" indent="0">
              <a:buFont typeface="Arial" pitchFamily="34" charset="0"/>
              <a:buNone/>
            </a:pPr>
            <a:r>
              <a:rPr lang="en-US" b="1" u="none" dirty="0" smtClean="0"/>
              <a:t>Types</a:t>
            </a:r>
            <a:r>
              <a:rPr lang="en-US" b="1" u="none" baseline="0" dirty="0" smtClean="0"/>
              <a:t> of Injuries:</a:t>
            </a:r>
            <a:endParaRPr lang="en-US" b="1" u="none" dirty="0" smtClean="0"/>
          </a:p>
          <a:p>
            <a:pPr marL="171450" indent="-171450">
              <a:buFont typeface="Arial" pitchFamily="34" charset="0"/>
              <a:buChar char="•"/>
            </a:pPr>
            <a:r>
              <a:rPr lang="en-US" dirty="0" smtClean="0"/>
              <a:t>Injuries can be intentional or unintentional, depending on the ‘intent’ to cause harm.</a:t>
            </a:r>
          </a:p>
          <a:p>
            <a:pPr marL="171450" indent="-171450">
              <a:buFont typeface="Arial" pitchFamily="34" charset="0"/>
              <a:buChar char="•"/>
            </a:pPr>
            <a:r>
              <a:rPr lang="en-US" dirty="0" smtClean="0"/>
              <a:t>Intentional injuries include actions such as self-harm, suicide,</a:t>
            </a:r>
            <a:r>
              <a:rPr lang="en-US" baseline="0" dirty="0" smtClean="0"/>
              <a:t> </a:t>
            </a:r>
            <a:r>
              <a:rPr lang="en-US" dirty="0" smtClean="0"/>
              <a:t>assault, homicide, and abuse.</a:t>
            </a:r>
          </a:p>
          <a:p>
            <a:pPr marL="171450" indent="-171450">
              <a:buFont typeface="Arial" pitchFamily="34" charset="0"/>
              <a:buChar char="•"/>
            </a:pPr>
            <a:r>
              <a:rPr lang="en-US" dirty="0" smtClean="0"/>
              <a:t>Unintentional injuries can include falls, poisoning, burns, scalds,</a:t>
            </a:r>
            <a:r>
              <a:rPr lang="en-US" baseline="0" dirty="0" smtClean="0"/>
              <a:t> motor vehicle crashes, or</a:t>
            </a:r>
            <a:r>
              <a:rPr lang="en-US" dirty="0" smtClean="0"/>
              <a:t> drowning.</a:t>
            </a:r>
          </a:p>
          <a:p>
            <a:pPr marL="171450" indent="-171450">
              <a:buFont typeface="Arial" pitchFamily="34" charset="0"/>
              <a:buChar char="•"/>
            </a:pPr>
            <a:endParaRPr lang="en-US" dirty="0" smtClean="0"/>
          </a:p>
          <a:p>
            <a:pPr marL="0" indent="0">
              <a:buFont typeface="Arial" pitchFamily="34" charset="0"/>
              <a:buNone/>
            </a:pPr>
            <a:r>
              <a:rPr lang="en-US" b="1" dirty="0" smtClean="0"/>
              <a:t>Common</a:t>
            </a:r>
            <a:r>
              <a:rPr lang="en-US" b="1" baseline="0" dirty="0" smtClean="0"/>
              <a:t> Injuries:</a:t>
            </a:r>
            <a:endParaRPr lang="en-US" b="1" dirty="0" smtClean="0"/>
          </a:p>
          <a:p>
            <a:pPr marL="0" indent="0">
              <a:buFont typeface="Arial" pitchFamily="34" charset="0"/>
              <a:buNone/>
            </a:pPr>
            <a:r>
              <a:rPr lang="en-US" dirty="0" smtClean="0"/>
              <a:t>Injuries occur in young children as they develop and explore their surroundings. Their bones, muscles, vision, and balance are</a:t>
            </a:r>
            <a:r>
              <a:rPr lang="en-US" baseline="0" dirty="0" smtClean="0"/>
              <a:t> still developing.  They are learning new skills all the time and don’t have the risk management skills that adults have to judge whether or not their activities are safe. </a:t>
            </a:r>
            <a:endParaRPr lang="en-US" dirty="0" smtClean="0"/>
          </a:p>
          <a:p>
            <a:endParaRPr lang="en-US" dirty="0" smtClean="0">
              <a:effectLst/>
            </a:endParaRPr>
          </a:p>
        </p:txBody>
      </p:sp>
      <p:sp>
        <p:nvSpPr>
          <p:cNvPr id="4" name="Slide Number Placeholder 3"/>
          <p:cNvSpPr>
            <a:spLocks noGrp="1"/>
          </p:cNvSpPr>
          <p:nvPr>
            <p:ph type="sldNum" sz="quarter" idx="10"/>
          </p:nvPr>
        </p:nvSpPr>
        <p:spPr/>
        <p:txBody>
          <a:bodyPr/>
          <a:lstStyle/>
          <a:p>
            <a:fld id="{F4B0F562-2780-48D4-8B96-9E5BD756BC4D}" type="slidenum">
              <a:rPr lang="en-US" smtClean="0"/>
              <a:pPr/>
              <a:t>3</a:t>
            </a:fld>
            <a:endParaRPr lang="en-US" dirty="0"/>
          </a:p>
        </p:txBody>
      </p:sp>
    </p:spTree>
    <p:extLst>
      <p:ext uri="{BB962C8B-B14F-4D97-AF65-F5344CB8AC3E}">
        <p14:creationId xmlns:p14="http://schemas.microsoft.com/office/powerpoint/2010/main" val="2847927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336848" y="4415790"/>
            <a:ext cx="6264696" cy="4480882"/>
          </a:xfrm>
        </p:spPr>
        <p:txBody>
          <a:bodyPr/>
          <a:lstStyle/>
          <a:p>
            <a:r>
              <a:rPr lang="en-US" b="1" u="none" dirty="0" smtClean="0"/>
              <a:t>In Canada:</a:t>
            </a:r>
            <a:endParaRPr lang="en-US" u="none" dirty="0"/>
          </a:p>
          <a:p>
            <a:pPr marL="174708" indent="-174708">
              <a:buFont typeface="Arial" pitchFamily="34" charset="0"/>
              <a:buChar char="•"/>
            </a:pPr>
            <a:r>
              <a:rPr lang="en-US" dirty="0"/>
              <a:t>In Canada, injury is the leading cause of death for children and accounts for approximately 30% of all deaths in the </a:t>
            </a:r>
            <a:r>
              <a:rPr lang="en-US" dirty="0" smtClean="0"/>
              <a:t>country (1)</a:t>
            </a:r>
          </a:p>
          <a:p>
            <a:pPr marL="174708" indent="-174708">
              <a:buFont typeface="Arial" pitchFamily="34" charset="0"/>
              <a:buChar char="•"/>
            </a:pPr>
            <a:r>
              <a:rPr lang="en-US" dirty="0" smtClean="0"/>
              <a:t>Injury is also the largest health problem that has the greatest potential of being prevented through the provision of safe, healthy environments</a:t>
            </a:r>
          </a:p>
          <a:p>
            <a:pPr marL="171450" indent="-171450">
              <a:buFont typeface="Arial" pitchFamily="34" charset="0"/>
              <a:buChar char="•"/>
            </a:pPr>
            <a:r>
              <a:rPr lang="en-US" dirty="0" smtClean="0"/>
              <a:t>Furthermore, it is estimated that every month 25 children die from injury in Canada, which is equivalent to one classroom of children dying per month </a:t>
            </a:r>
          </a:p>
          <a:p>
            <a:pPr marL="171450" indent="-171450">
              <a:buFont typeface="Arial" pitchFamily="34" charset="0"/>
              <a:buChar char="•"/>
            </a:pPr>
            <a:r>
              <a:rPr lang="en-US" dirty="0" smtClean="0"/>
              <a:t>While every day, 80 children are hospitalized due to unintentional injuries</a:t>
            </a:r>
          </a:p>
          <a:p>
            <a:pPr marL="174708" indent="-174708">
              <a:buFont typeface="Arial" pitchFamily="34" charset="0"/>
              <a:buChar char="•"/>
            </a:pPr>
            <a:r>
              <a:rPr lang="en-US" dirty="0" smtClean="0"/>
              <a:t>Investing </a:t>
            </a:r>
            <a:r>
              <a:rPr lang="en-US" dirty="0"/>
              <a:t>in prevention strategies would decrease the overall cost of injuries. For example, every $1 spent on prevention education by pediatricians, saves $10 in injury </a:t>
            </a:r>
            <a:r>
              <a:rPr lang="en-US" dirty="0" smtClean="0"/>
              <a:t>costs. (2)</a:t>
            </a:r>
          </a:p>
          <a:p>
            <a:pPr marL="0" indent="0">
              <a:buFont typeface="Arial" pitchFamily="34" charset="0"/>
              <a:buNone/>
            </a:pPr>
            <a:endParaRPr lang="en-US" sz="800" b="1" dirty="0"/>
          </a:p>
          <a:p>
            <a:r>
              <a:rPr lang="en-US" b="1" u="none" dirty="0"/>
              <a:t>In </a:t>
            </a:r>
            <a:r>
              <a:rPr lang="en-US" b="1" u="none" dirty="0" smtClean="0"/>
              <a:t>Ontario:</a:t>
            </a:r>
            <a:endParaRPr lang="en-US" u="none" dirty="0"/>
          </a:p>
          <a:p>
            <a:pPr marL="174708" indent="-174708">
              <a:buFont typeface="Arial" pitchFamily="34" charset="0"/>
              <a:buChar char="•"/>
            </a:pPr>
            <a:r>
              <a:rPr lang="en-US" dirty="0"/>
              <a:t>Household injuries are most common among children zero to four years of </a:t>
            </a:r>
            <a:r>
              <a:rPr lang="en-US" dirty="0" smtClean="0"/>
              <a:t>age (3)</a:t>
            </a:r>
          </a:p>
          <a:p>
            <a:pPr marL="174708" indent="-174708">
              <a:buFont typeface="Arial" pitchFamily="34" charset="0"/>
              <a:buChar char="•"/>
            </a:pPr>
            <a:r>
              <a:rPr lang="en-US" dirty="0" smtClean="0"/>
              <a:t>In 2004, </a:t>
            </a:r>
            <a:r>
              <a:rPr lang="en-US" dirty="0"/>
              <a:t>injuries with children aged one to four years alone had a total of over $310 million in healthcare </a:t>
            </a:r>
            <a:r>
              <a:rPr lang="en-US" dirty="0" smtClean="0"/>
              <a:t>costs with direct </a:t>
            </a:r>
            <a:r>
              <a:rPr lang="en-US" dirty="0"/>
              <a:t>costs over $172 </a:t>
            </a:r>
            <a:r>
              <a:rPr lang="en-US" dirty="0" smtClean="0"/>
              <a:t>million</a:t>
            </a:r>
            <a:r>
              <a:rPr lang="en-US" baseline="0" dirty="0" smtClean="0"/>
              <a:t> and</a:t>
            </a:r>
            <a:r>
              <a:rPr lang="en-US" dirty="0" smtClean="0"/>
              <a:t> </a:t>
            </a:r>
            <a:r>
              <a:rPr lang="en-US" dirty="0"/>
              <a:t>indirect costs over $138 </a:t>
            </a:r>
            <a:r>
              <a:rPr lang="en-US" dirty="0" smtClean="0"/>
              <a:t>million (4</a:t>
            </a:r>
            <a:r>
              <a:rPr lang="en-US" sz="1200" kern="1200" dirty="0" smtClean="0">
                <a:solidFill>
                  <a:schemeClr val="tx1"/>
                </a:solidFill>
                <a:effectLst/>
                <a:latin typeface="+mn-lt"/>
                <a:ea typeface="+mn-ea"/>
                <a:cs typeface="+mn-cs"/>
              </a:rPr>
              <a:t>)</a:t>
            </a:r>
          </a:p>
          <a:p>
            <a:pPr marL="0" indent="0">
              <a:buFont typeface="Arial" pitchFamily="34" charset="0"/>
              <a:buNone/>
            </a:pPr>
            <a:endParaRPr lang="en-US" sz="800" kern="1200" dirty="0" smtClean="0">
              <a:solidFill>
                <a:schemeClr val="tx1"/>
              </a:solidFill>
              <a:effectLst/>
              <a:latin typeface="+mn-lt"/>
              <a:ea typeface="+mn-ea"/>
              <a:cs typeface="+mn-cs"/>
            </a:endParaRPr>
          </a:p>
          <a:p>
            <a:pPr marL="0" indent="0">
              <a:buFont typeface="Arial" pitchFamily="34" charset="0"/>
              <a:buNone/>
            </a:pPr>
            <a:r>
              <a:rPr lang="en-US" sz="1200" i="1" kern="1200" dirty="0" smtClean="0">
                <a:solidFill>
                  <a:schemeClr val="tx1"/>
                </a:solidFill>
                <a:effectLst/>
                <a:latin typeface="+mn-lt"/>
                <a:ea typeface="+mn-ea"/>
                <a:cs typeface="+mn-cs"/>
              </a:rPr>
              <a:t>Local</a:t>
            </a:r>
            <a:r>
              <a:rPr lang="en-US" sz="1200" i="1" kern="1200" baseline="0" dirty="0" smtClean="0">
                <a:solidFill>
                  <a:schemeClr val="tx1"/>
                </a:solidFill>
                <a:effectLst/>
                <a:latin typeface="+mn-lt"/>
                <a:ea typeface="+mn-ea"/>
                <a:cs typeface="+mn-cs"/>
              </a:rPr>
              <a:t> – if local stats available, this is a great time to share them with participants.</a:t>
            </a:r>
            <a:endParaRPr lang="en-US" sz="1200" i="1"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US" sz="8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800" b="1" kern="1200" dirty="0" smtClean="0">
                <a:solidFill>
                  <a:schemeClr val="tx1"/>
                </a:solidFill>
                <a:effectLst/>
                <a:latin typeface="+mn-lt"/>
                <a:ea typeface="+mn-ea"/>
                <a:cs typeface="+mn-cs"/>
              </a:rPr>
              <a:t>References</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800" kern="1200" dirty="0" smtClean="0">
                <a:solidFill>
                  <a:schemeClr val="tx1"/>
                </a:solidFill>
                <a:effectLst/>
                <a:latin typeface="+mn-lt"/>
                <a:ea typeface="+mn-ea"/>
                <a:cs typeface="+mn-cs"/>
              </a:rPr>
              <a:t>1</a:t>
            </a:r>
            <a:r>
              <a:rPr lang="en-US" sz="800" kern="1200" baseline="0" dirty="0" smtClean="0">
                <a:solidFill>
                  <a:schemeClr val="tx1"/>
                </a:solidFill>
                <a:effectLst/>
                <a:latin typeface="+mn-lt"/>
                <a:ea typeface="+mn-ea"/>
                <a:cs typeface="+mn-cs"/>
              </a:rPr>
              <a:t> </a:t>
            </a:r>
            <a:r>
              <a:rPr lang="en-US" sz="800" kern="1200" dirty="0" smtClean="0">
                <a:solidFill>
                  <a:schemeClr val="tx1"/>
                </a:solidFill>
                <a:effectLst/>
                <a:latin typeface="+mn-lt"/>
                <a:ea typeface="+mn-ea"/>
                <a:cs typeface="+mn-cs"/>
              </a:rPr>
              <a:t>MacKay, M., </a:t>
            </a:r>
            <a:r>
              <a:rPr lang="en-US" sz="800" kern="1200" dirty="0" err="1" smtClean="0">
                <a:solidFill>
                  <a:schemeClr val="tx1"/>
                </a:solidFill>
                <a:effectLst/>
                <a:latin typeface="+mn-lt"/>
                <a:ea typeface="+mn-ea"/>
                <a:cs typeface="+mn-cs"/>
              </a:rPr>
              <a:t>Vincenten</a:t>
            </a:r>
            <a:r>
              <a:rPr lang="en-US" sz="800" kern="1200" dirty="0" smtClean="0">
                <a:solidFill>
                  <a:schemeClr val="tx1"/>
                </a:solidFill>
                <a:effectLst/>
                <a:latin typeface="+mn-lt"/>
                <a:ea typeface="+mn-ea"/>
                <a:cs typeface="+mn-cs"/>
              </a:rPr>
              <a:t>, J., </a:t>
            </a:r>
            <a:r>
              <a:rPr lang="en-US" sz="800" kern="1200" dirty="0" err="1" smtClean="0">
                <a:solidFill>
                  <a:schemeClr val="tx1"/>
                </a:solidFill>
                <a:effectLst/>
                <a:latin typeface="+mn-lt"/>
                <a:ea typeface="+mn-ea"/>
                <a:cs typeface="+mn-cs"/>
              </a:rPr>
              <a:t>Brussoni</a:t>
            </a:r>
            <a:r>
              <a:rPr lang="en-US" sz="800" kern="1200" dirty="0" smtClean="0">
                <a:solidFill>
                  <a:schemeClr val="tx1"/>
                </a:solidFill>
                <a:effectLst/>
                <a:latin typeface="+mn-lt"/>
                <a:ea typeface="+mn-ea"/>
                <a:cs typeface="+mn-cs"/>
              </a:rPr>
              <a:t>, M., Towner, E., &amp; </a:t>
            </a:r>
            <a:r>
              <a:rPr lang="en-US" sz="800" kern="1200" dirty="0" err="1" smtClean="0">
                <a:solidFill>
                  <a:schemeClr val="tx1"/>
                </a:solidFill>
                <a:effectLst/>
                <a:latin typeface="+mn-lt"/>
                <a:ea typeface="+mn-ea"/>
                <a:cs typeface="+mn-cs"/>
              </a:rPr>
              <a:t>Fuselli</a:t>
            </a:r>
            <a:r>
              <a:rPr lang="en-US" sz="800" kern="1200" dirty="0" smtClean="0">
                <a:solidFill>
                  <a:schemeClr val="tx1"/>
                </a:solidFill>
                <a:effectLst/>
                <a:latin typeface="+mn-lt"/>
                <a:ea typeface="+mn-ea"/>
                <a:cs typeface="+mn-cs"/>
              </a:rPr>
              <a:t>, P. (2011). </a:t>
            </a:r>
            <a:r>
              <a:rPr lang="en-US" sz="800" i="1" kern="1200" dirty="0" smtClean="0">
                <a:solidFill>
                  <a:schemeClr val="tx1"/>
                </a:solidFill>
                <a:effectLst/>
                <a:latin typeface="+mn-lt"/>
                <a:ea typeface="+mn-ea"/>
                <a:cs typeface="+mn-cs"/>
              </a:rPr>
              <a:t>Child safety good practice guide: Good investments in unintentional child injury prevention and safety promotion</a:t>
            </a:r>
            <a:r>
              <a:rPr lang="en-US" sz="800" kern="1200" dirty="0" smtClean="0">
                <a:solidFill>
                  <a:schemeClr val="tx1"/>
                </a:solidFill>
                <a:effectLst/>
                <a:latin typeface="+mn-lt"/>
                <a:ea typeface="+mn-ea"/>
                <a:cs typeface="+mn-cs"/>
              </a:rPr>
              <a:t> - Canadian Edition. Toronto: The Hospital for Sick Children.</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US" sz="4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800" kern="1200" dirty="0" smtClean="0">
                <a:solidFill>
                  <a:schemeClr val="tx1"/>
                </a:solidFill>
                <a:effectLst/>
                <a:latin typeface="+mn-lt"/>
                <a:ea typeface="+mn-ea"/>
                <a:cs typeface="+mn-cs"/>
              </a:rPr>
              <a:t>2 </a:t>
            </a:r>
            <a:r>
              <a:rPr lang="en-US" sz="800" kern="1200" dirty="0" err="1" smtClean="0">
                <a:solidFill>
                  <a:schemeClr val="tx1"/>
                </a:solidFill>
                <a:effectLst/>
                <a:latin typeface="+mn-lt"/>
                <a:ea typeface="+mn-ea"/>
                <a:cs typeface="+mn-cs"/>
              </a:rPr>
              <a:t>Fuselli</a:t>
            </a:r>
            <a:r>
              <a:rPr lang="en-US" sz="800" kern="1200" dirty="0" smtClean="0">
                <a:solidFill>
                  <a:schemeClr val="tx1"/>
                </a:solidFill>
                <a:effectLst/>
                <a:latin typeface="+mn-lt"/>
                <a:ea typeface="+mn-ea"/>
                <a:cs typeface="+mn-cs"/>
              </a:rPr>
              <a:t>, P., Groff, P., </a:t>
            </a:r>
            <a:r>
              <a:rPr lang="en-US" sz="800" kern="1200" dirty="0" err="1" smtClean="0">
                <a:solidFill>
                  <a:schemeClr val="tx1"/>
                </a:solidFill>
                <a:effectLst/>
                <a:latin typeface="+mn-lt"/>
                <a:ea typeface="+mn-ea"/>
                <a:cs typeface="+mn-cs"/>
              </a:rPr>
              <a:t>Nesdale</a:t>
            </a:r>
            <a:r>
              <a:rPr lang="en-US" sz="800" kern="1200" dirty="0" smtClean="0">
                <a:solidFill>
                  <a:schemeClr val="tx1"/>
                </a:solidFill>
                <a:effectLst/>
                <a:latin typeface="+mn-lt"/>
                <a:ea typeface="+mn-ea"/>
                <a:cs typeface="+mn-cs"/>
              </a:rPr>
              <a:t>-Tucker, R., Waldie, R., </a:t>
            </a:r>
            <a:r>
              <a:rPr lang="en-US" sz="800" kern="1200" dirty="0" err="1" smtClean="0">
                <a:solidFill>
                  <a:schemeClr val="tx1"/>
                </a:solidFill>
                <a:effectLst/>
                <a:latin typeface="+mn-lt"/>
                <a:ea typeface="+mn-ea"/>
                <a:cs typeface="+mn-cs"/>
              </a:rPr>
              <a:t>Wanounou</a:t>
            </a:r>
            <a:r>
              <a:rPr lang="en-US" sz="800" kern="1200" dirty="0" smtClean="0">
                <a:solidFill>
                  <a:schemeClr val="tx1"/>
                </a:solidFill>
                <a:effectLst/>
                <a:latin typeface="+mn-lt"/>
                <a:ea typeface="+mn-ea"/>
                <a:cs typeface="+mn-cs"/>
              </a:rPr>
              <a:t>, A. The Financial Costs, and Prevention Strategies of Unintentional Injuries. Public Sector Digest. January 2011.\</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US" sz="4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800" kern="1200" dirty="0" smtClean="0">
                <a:solidFill>
                  <a:schemeClr val="tx1"/>
                </a:solidFill>
                <a:effectLst/>
                <a:latin typeface="+mn-lt"/>
                <a:ea typeface="+mn-ea"/>
                <a:cs typeface="+mn-cs"/>
              </a:rPr>
              <a:t>3 </a:t>
            </a:r>
            <a:r>
              <a:rPr lang="en-US" sz="800" kern="1200" dirty="0" err="1" smtClean="0">
                <a:solidFill>
                  <a:schemeClr val="tx1"/>
                </a:solidFill>
                <a:effectLst/>
                <a:latin typeface="+mn-lt"/>
                <a:ea typeface="+mn-ea"/>
                <a:cs typeface="+mn-cs"/>
              </a:rPr>
              <a:t>Peden</a:t>
            </a:r>
            <a:r>
              <a:rPr lang="en-US" sz="800" kern="1200" dirty="0" smtClean="0">
                <a:solidFill>
                  <a:schemeClr val="tx1"/>
                </a:solidFill>
                <a:effectLst/>
                <a:latin typeface="+mn-lt"/>
                <a:ea typeface="+mn-ea"/>
                <a:cs typeface="+mn-cs"/>
              </a:rPr>
              <a:t>, M., </a:t>
            </a:r>
            <a:r>
              <a:rPr lang="en-US" sz="800" kern="1200" dirty="0" err="1" smtClean="0">
                <a:solidFill>
                  <a:schemeClr val="tx1"/>
                </a:solidFill>
                <a:effectLst/>
                <a:latin typeface="+mn-lt"/>
                <a:ea typeface="+mn-ea"/>
                <a:cs typeface="+mn-cs"/>
              </a:rPr>
              <a:t>Oyegbite</a:t>
            </a:r>
            <a:r>
              <a:rPr lang="en-US" sz="800" kern="1200" dirty="0" smtClean="0">
                <a:solidFill>
                  <a:schemeClr val="tx1"/>
                </a:solidFill>
                <a:effectLst/>
                <a:latin typeface="+mn-lt"/>
                <a:ea typeface="+mn-ea"/>
                <a:cs typeface="+mn-cs"/>
              </a:rPr>
              <a:t>, K., </a:t>
            </a:r>
            <a:r>
              <a:rPr lang="en-US" sz="800" kern="1200" dirty="0" err="1" smtClean="0">
                <a:solidFill>
                  <a:schemeClr val="tx1"/>
                </a:solidFill>
                <a:effectLst/>
                <a:latin typeface="+mn-lt"/>
                <a:ea typeface="+mn-ea"/>
                <a:cs typeface="+mn-cs"/>
              </a:rPr>
              <a:t>Ozanne</a:t>
            </a:r>
            <a:r>
              <a:rPr lang="en-US" sz="800" kern="1200" dirty="0" smtClean="0">
                <a:solidFill>
                  <a:schemeClr val="tx1"/>
                </a:solidFill>
                <a:effectLst/>
                <a:latin typeface="+mn-lt"/>
                <a:ea typeface="+mn-ea"/>
                <a:cs typeface="+mn-cs"/>
              </a:rPr>
              <a:t>-Smith, J.. </a:t>
            </a:r>
            <a:r>
              <a:rPr lang="en-US" sz="800" kern="1200" dirty="0" err="1" smtClean="0">
                <a:solidFill>
                  <a:schemeClr val="tx1"/>
                </a:solidFill>
                <a:effectLst/>
                <a:latin typeface="+mn-lt"/>
                <a:ea typeface="+mn-ea"/>
                <a:cs typeface="+mn-cs"/>
              </a:rPr>
              <a:t>Hyder</a:t>
            </a:r>
            <a:r>
              <a:rPr lang="en-US" sz="800" kern="1200" dirty="0" smtClean="0">
                <a:solidFill>
                  <a:schemeClr val="tx1"/>
                </a:solidFill>
                <a:effectLst/>
                <a:latin typeface="+mn-lt"/>
                <a:ea typeface="+mn-ea"/>
                <a:cs typeface="+mn-cs"/>
              </a:rPr>
              <a:t>, A., </a:t>
            </a:r>
            <a:r>
              <a:rPr lang="en-US" sz="800" kern="1200" dirty="0" err="1" smtClean="0">
                <a:solidFill>
                  <a:schemeClr val="tx1"/>
                </a:solidFill>
                <a:effectLst/>
                <a:latin typeface="+mn-lt"/>
                <a:ea typeface="+mn-ea"/>
                <a:cs typeface="+mn-cs"/>
              </a:rPr>
              <a:t>Branche</a:t>
            </a:r>
            <a:r>
              <a:rPr lang="en-US" sz="800" kern="1200" dirty="0" smtClean="0">
                <a:solidFill>
                  <a:schemeClr val="tx1"/>
                </a:solidFill>
                <a:effectLst/>
                <a:latin typeface="+mn-lt"/>
                <a:ea typeface="+mn-ea"/>
                <a:cs typeface="+mn-cs"/>
              </a:rPr>
              <a:t>, C., &amp; </a:t>
            </a:r>
            <a:r>
              <a:rPr lang="en-US" sz="800" kern="1200" dirty="0" err="1" smtClean="0">
                <a:solidFill>
                  <a:schemeClr val="tx1"/>
                </a:solidFill>
                <a:effectLst/>
                <a:latin typeface="+mn-lt"/>
                <a:ea typeface="+mn-ea"/>
                <a:cs typeface="+mn-cs"/>
              </a:rPr>
              <a:t>Rahman</a:t>
            </a:r>
            <a:r>
              <a:rPr lang="en-US" sz="800" kern="1200" dirty="0" smtClean="0">
                <a:solidFill>
                  <a:schemeClr val="tx1"/>
                </a:solidFill>
                <a:effectLst/>
                <a:latin typeface="+mn-lt"/>
                <a:ea typeface="+mn-ea"/>
                <a:cs typeface="+mn-cs"/>
              </a:rPr>
              <a:t>, A. F. (</a:t>
            </a:r>
            <a:r>
              <a:rPr lang="en-US" sz="800" kern="1200" dirty="0" err="1" smtClean="0">
                <a:solidFill>
                  <a:schemeClr val="tx1"/>
                </a:solidFill>
                <a:effectLst/>
                <a:latin typeface="+mn-lt"/>
                <a:ea typeface="+mn-ea"/>
                <a:cs typeface="+mn-cs"/>
              </a:rPr>
              <a:t>Eds</a:t>
            </a:r>
            <a:r>
              <a:rPr lang="en-US" sz="800" kern="1200" dirty="0" smtClean="0">
                <a:solidFill>
                  <a:schemeClr val="tx1"/>
                </a:solidFill>
                <a:effectLst/>
                <a:latin typeface="+mn-lt"/>
                <a:ea typeface="+mn-ea"/>
                <a:cs typeface="+mn-cs"/>
              </a:rPr>
              <a:t>). (2008). </a:t>
            </a:r>
            <a:r>
              <a:rPr lang="en-US" sz="800" i="1" kern="1200" dirty="0" smtClean="0">
                <a:solidFill>
                  <a:schemeClr val="tx1"/>
                </a:solidFill>
                <a:effectLst/>
                <a:latin typeface="+mn-lt"/>
                <a:ea typeface="+mn-ea"/>
                <a:cs typeface="+mn-cs"/>
              </a:rPr>
              <a:t>World report on child injury prevention.  </a:t>
            </a:r>
            <a:r>
              <a:rPr lang="en-US" sz="800" kern="1200" dirty="0" smtClean="0">
                <a:solidFill>
                  <a:schemeClr val="tx1"/>
                </a:solidFill>
                <a:effectLst/>
                <a:latin typeface="+mn-lt"/>
                <a:ea typeface="+mn-ea"/>
                <a:cs typeface="+mn-cs"/>
              </a:rPr>
              <a:t>Geneva, Switzerland: World Health Organization.</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US" sz="4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r>
              <a:rPr lang="en-US" sz="800" kern="1200" dirty="0" smtClean="0">
                <a:solidFill>
                  <a:schemeClr val="tx1"/>
                </a:solidFill>
                <a:effectLst/>
                <a:latin typeface="+mn-lt"/>
                <a:ea typeface="+mn-ea"/>
                <a:cs typeface="+mn-cs"/>
              </a:rPr>
              <a:t>4 SMARTRISK (2009). </a:t>
            </a:r>
            <a:r>
              <a:rPr lang="en-US" sz="800" i="1" kern="1200" dirty="0" smtClean="0">
                <a:solidFill>
                  <a:schemeClr val="tx1"/>
                </a:solidFill>
                <a:effectLst/>
                <a:latin typeface="+mn-lt"/>
                <a:ea typeface="+mn-ea"/>
                <a:cs typeface="+mn-cs"/>
              </a:rPr>
              <a:t>The Economic Burden of Injury in Canada</a:t>
            </a:r>
            <a:r>
              <a:rPr lang="en-US" sz="800" kern="1200" dirty="0" smtClean="0">
                <a:solidFill>
                  <a:schemeClr val="tx1"/>
                </a:solidFill>
                <a:effectLst/>
                <a:latin typeface="+mn-lt"/>
                <a:ea typeface="+mn-ea"/>
                <a:cs typeface="+mn-cs"/>
              </a:rPr>
              <a:t>. Toronto: Author.</a:t>
            </a:r>
            <a:endParaRPr lang="en-US" sz="800" dirty="0" smtClean="0"/>
          </a:p>
        </p:txBody>
      </p:sp>
      <p:sp>
        <p:nvSpPr>
          <p:cNvPr id="4" name="Slide Number Placeholder 3"/>
          <p:cNvSpPr>
            <a:spLocks noGrp="1"/>
          </p:cNvSpPr>
          <p:nvPr>
            <p:ph type="sldNum" sz="quarter" idx="10"/>
          </p:nvPr>
        </p:nvSpPr>
        <p:spPr/>
        <p:txBody>
          <a:bodyPr/>
          <a:lstStyle/>
          <a:p>
            <a:fld id="{F4B0F562-2780-48D4-8B96-9E5BD756BC4D}" type="slidenum">
              <a:rPr lang="en-US" smtClean="0"/>
              <a:pPr/>
              <a:t>4</a:t>
            </a:fld>
            <a:endParaRPr lang="en-US" dirty="0"/>
          </a:p>
        </p:txBody>
      </p:sp>
    </p:spTree>
    <p:extLst>
      <p:ext uri="{BB962C8B-B14F-4D97-AF65-F5344CB8AC3E}">
        <p14:creationId xmlns:p14="http://schemas.microsoft.com/office/powerpoint/2010/main" val="22360880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01040" y="4415790"/>
            <a:ext cx="5608320" cy="4480882"/>
          </a:xfrm>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1" u="none" baseline="0" dirty="0" smtClean="0"/>
              <a:t>Ontario’s Leading Injuries:</a:t>
            </a:r>
            <a:endParaRPr lang="en-US" u="none" dirty="0" smtClean="0"/>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dirty="0" smtClean="0"/>
              <a:t>There are many ways a child can be injured</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dirty="0" smtClean="0"/>
              <a:t>Children</a:t>
            </a:r>
            <a:r>
              <a:rPr lang="en-US" baseline="0" dirty="0" smtClean="0"/>
              <a:t> under five years old are most often injured from a fall, scald or burn, or they are poisoned</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How can children be injured by falls, scalds, burns, or poisonings?</a:t>
            </a:r>
          </a:p>
          <a:p>
            <a:pPr marL="628650" marR="0" lvl="1"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Falls can happen from change tables, cribs, furniture, or down stairs</a:t>
            </a:r>
          </a:p>
          <a:p>
            <a:pPr marL="628650" marR="0" lvl="1"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Scalds and burns can happen from spilled coffee or tea, bath water that is too hot, or hot foods</a:t>
            </a:r>
          </a:p>
          <a:p>
            <a:pPr marL="628650" marR="0" lvl="1"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aseline="0" dirty="0" smtClean="0"/>
              <a:t>Children can be poisoned by prescription or over the counter medication, vitamins, cleaning supplies, hand sanitizer, or make-up</a:t>
            </a: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800" b="1" dirty="0" smtClean="0"/>
              <a:t>References:</a:t>
            </a:r>
          </a:p>
          <a:p>
            <a:pPr marL="0" marR="0" indent="0" algn="l" defTabSz="914400" rtl="0" eaLnBrk="1" fontAlgn="auto" latinLnBrk="0" hangingPunct="1">
              <a:lnSpc>
                <a:spcPct val="100000"/>
              </a:lnSpc>
              <a:spcBef>
                <a:spcPts val="0"/>
              </a:spcBef>
              <a:spcAft>
                <a:spcPts val="0"/>
              </a:spcAft>
              <a:buClrTx/>
              <a:buSzTx/>
              <a:buFontTx/>
              <a:buNone/>
              <a:tabLst/>
              <a:defRPr/>
            </a:pPr>
            <a:r>
              <a:rPr lang="en-US" sz="800" kern="1200" dirty="0" smtClean="0">
                <a:solidFill>
                  <a:schemeClr val="tx1"/>
                </a:solidFill>
                <a:effectLst/>
                <a:latin typeface="+mn-lt"/>
                <a:ea typeface="+mn-ea"/>
                <a:cs typeface="+mn-cs"/>
              </a:rPr>
              <a:t>Ontario Injury Prevention Resources Centre (2012).  </a:t>
            </a:r>
            <a:r>
              <a:rPr lang="en-US" sz="800" i="1" kern="1200" dirty="0" smtClean="0">
                <a:solidFill>
                  <a:schemeClr val="tx1"/>
                </a:solidFill>
                <a:effectLst/>
                <a:latin typeface="+mn-lt"/>
                <a:ea typeface="+mn-ea"/>
                <a:cs typeface="+mn-cs"/>
              </a:rPr>
              <a:t>Ontario Injury Data Report</a:t>
            </a:r>
            <a:r>
              <a:rPr lang="en-US" sz="800" kern="1200" dirty="0" smtClean="0">
                <a:solidFill>
                  <a:schemeClr val="tx1"/>
                </a:solidFill>
                <a:effectLst/>
                <a:latin typeface="+mn-lt"/>
                <a:ea typeface="+mn-ea"/>
                <a:cs typeface="+mn-cs"/>
              </a:rPr>
              <a:t>.  SMARTRISK: Toronto, ON.</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8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800" kern="1200" dirty="0" err="1" smtClean="0">
                <a:solidFill>
                  <a:schemeClr val="tx1"/>
                </a:solidFill>
                <a:effectLst/>
                <a:latin typeface="+mn-lt"/>
                <a:ea typeface="+mn-ea"/>
                <a:cs typeface="+mn-cs"/>
              </a:rPr>
              <a:t>Yanchar</a:t>
            </a:r>
            <a:r>
              <a:rPr lang="en-US" sz="800" kern="1200" dirty="0" smtClean="0">
                <a:solidFill>
                  <a:schemeClr val="tx1"/>
                </a:solidFill>
                <a:effectLst/>
                <a:latin typeface="+mn-lt"/>
                <a:ea typeface="+mn-ea"/>
                <a:cs typeface="+mn-cs"/>
              </a:rPr>
              <a:t>, N. L., </a:t>
            </a:r>
            <a:r>
              <a:rPr lang="en-US" sz="800" kern="1200" dirty="0" err="1" smtClean="0">
                <a:solidFill>
                  <a:schemeClr val="tx1"/>
                </a:solidFill>
                <a:effectLst/>
                <a:latin typeface="+mn-lt"/>
                <a:ea typeface="+mn-ea"/>
                <a:cs typeface="+mn-cs"/>
              </a:rPr>
              <a:t>Warda</a:t>
            </a:r>
            <a:r>
              <a:rPr lang="en-US" sz="800" kern="1200" dirty="0" smtClean="0">
                <a:solidFill>
                  <a:schemeClr val="tx1"/>
                </a:solidFill>
                <a:effectLst/>
                <a:latin typeface="+mn-lt"/>
                <a:ea typeface="+mn-ea"/>
                <a:cs typeface="+mn-cs"/>
              </a:rPr>
              <a:t>, L. J., </a:t>
            </a:r>
            <a:r>
              <a:rPr lang="en-US" sz="800" kern="1200" dirty="0" err="1" smtClean="0">
                <a:solidFill>
                  <a:schemeClr val="tx1"/>
                </a:solidFill>
                <a:effectLst/>
                <a:latin typeface="+mn-lt"/>
                <a:ea typeface="+mn-ea"/>
                <a:cs typeface="+mn-cs"/>
              </a:rPr>
              <a:t>Fuselli</a:t>
            </a:r>
            <a:r>
              <a:rPr lang="en-US" sz="800" kern="1200" dirty="0" smtClean="0">
                <a:solidFill>
                  <a:schemeClr val="tx1"/>
                </a:solidFill>
                <a:effectLst/>
                <a:latin typeface="+mn-lt"/>
                <a:ea typeface="+mn-ea"/>
                <a:cs typeface="+mn-cs"/>
              </a:rPr>
              <a:t>, P., &amp; Canadian </a:t>
            </a:r>
            <a:r>
              <a:rPr lang="en-US" sz="800" kern="1200" dirty="0" err="1" smtClean="0">
                <a:solidFill>
                  <a:schemeClr val="tx1"/>
                </a:solidFill>
                <a:effectLst/>
                <a:latin typeface="+mn-lt"/>
                <a:ea typeface="+mn-ea"/>
                <a:cs typeface="+mn-cs"/>
              </a:rPr>
              <a:t>Paediatric</a:t>
            </a:r>
            <a:r>
              <a:rPr lang="en-US" sz="800" kern="1200" dirty="0" smtClean="0">
                <a:solidFill>
                  <a:schemeClr val="tx1"/>
                </a:solidFill>
                <a:effectLst/>
                <a:latin typeface="+mn-lt"/>
                <a:ea typeface="+mn-ea"/>
                <a:cs typeface="+mn-cs"/>
              </a:rPr>
              <a:t> Society (2012).  Child and youth  	injury prevention: A public health approach.  Accessed August 8, 2014, http://www.cps.ca/documents/position/child-and-youth-injury-prevention#Table1</a:t>
            </a:r>
          </a:p>
        </p:txBody>
      </p:sp>
      <p:sp>
        <p:nvSpPr>
          <p:cNvPr id="4" name="Slide Number Placeholder 3"/>
          <p:cNvSpPr>
            <a:spLocks noGrp="1"/>
          </p:cNvSpPr>
          <p:nvPr>
            <p:ph type="sldNum" sz="quarter" idx="10"/>
          </p:nvPr>
        </p:nvSpPr>
        <p:spPr/>
        <p:txBody>
          <a:bodyPr/>
          <a:lstStyle/>
          <a:p>
            <a:fld id="{F4B0F562-2780-48D4-8B96-9E5BD756BC4D}" type="slidenum">
              <a:rPr lang="en-US" smtClean="0"/>
              <a:pPr/>
              <a:t>5</a:t>
            </a:fld>
            <a:endParaRPr lang="en-US" dirty="0"/>
          </a:p>
        </p:txBody>
      </p:sp>
    </p:spTree>
    <p:extLst>
      <p:ext uri="{BB962C8B-B14F-4D97-AF65-F5344CB8AC3E}">
        <p14:creationId xmlns:p14="http://schemas.microsoft.com/office/powerpoint/2010/main" val="3047362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dirty="0" smtClean="0"/>
              <a:t>Why Focus on Prevention?</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dirty="0" smtClean="0"/>
              <a:t>The majority of parents/caregivers view injuries as “accidents,” non-preventable</a:t>
            </a:r>
            <a:r>
              <a:rPr lang="en-US" baseline="0" dirty="0" smtClean="0"/>
              <a:t>, and a normal part of being a child. We hear “kids will be kids”, “they learn from their mistakes”</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dirty="0" smtClean="0"/>
              <a:t>It is estimated that the majority of injuries are preventable</a:t>
            </a:r>
            <a:r>
              <a:rPr lang="en-US" baseline="0" dirty="0" smtClean="0"/>
              <a:t>. That there is something that could have been done to stop the injury before it happened.</a:t>
            </a:r>
          </a:p>
          <a:p>
            <a:pPr marL="0" marR="0" indent="0" algn="l" defTabSz="914400" rtl="0" eaLnBrk="1" fontAlgn="auto" latinLnBrk="0" hangingPunct="1">
              <a:lnSpc>
                <a:spcPct val="100000"/>
              </a:lnSpc>
              <a:spcBef>
                <a:spcPts val="0"/>
              </a:spcBef>
              <a:spcAft>
                <a:spcPts val="0"/>
              </a:spcAft>
              <a:buClrTx/>
              <a:buSzTx/>
              <a:buFont typeface="Arial" pitchFamily="34" charset="0"/>
              <a:buNone/>
              <a:tabLst/>
              <a:defRPr/>
            </a:pPr>
            <a:endParaRPr lang="en-US" baseline="0" dirty="0" smtClean="0"/>
          </a:p>
          <a:p>
            <a:r>
              <a:rPr lang="en-US" sz="1200" b="1" kern="1200" dirty="0" smtClean="0">
                <a:solidFill>
                  <a:schemeClr val="tx1"/>
                </a:solidFill>
                <a:effectLst/>
                <a:latin typeface="+mn-lt"/>
                <a:ea typeface="+mn-ea"/>
                <a:cs typeface="+mn-cs"/>
              </a:rPr>
              <a:t>Case Scenario </a:t>
            </a:r>
            <a:r>
              <a:rPr lang="en-US" sz="1100" b="0" i="1" kern="1200" dirty="0" smtClean="0">
                <a:solidFill>
                  <a:schemeClr val="tx1"/>
                </a:solidFill>
                <a:effectLst/>
                <a:latin typeface="+mn-lt"/>
                <a:ea typeface="+mn-ea"/>
                <a:cs typeface="+mn-cs"/>
              </a:rPr>
              <a:t>(</a:t>
            </a:r>
            <a:r>
              <a:rPr lang="en-US" sz="1100" i="1" kern="1200" dirty="0" smtClean="0">
                <a:solidFill>
                  <a:schemeClr val="tx1"/>
                </a:solidFill>
                <a:effectLst/>
                <a:latin typeface="+mn-lt"/>
                <a:ea typeface="+mn-ea"/>
                <a:cs typeface="+mn-cs"/>
              </a:rPr>
              <a:t>Share this scenario and ask the group for their thoughts. For a larger group you can divide up into smaller groups and have them discuss the case and bring back to larger group. For a smaller group you can discuss the case as a whole)</a:t>
            </a:r>
            <a:r>
              <a:rPr lang="en-US" sz="1100" b="1" i="1" kern="1200" dirty="0" smtClean="0">
                <a:solidFill>
                  <a:schemeClr val="tx1"/>
                </a:solidFill>
                <a:effectLst/>
                <a:latin typeface="+mn-lt"/>
                <a:ea typeface="+mn-ea"/>
                <a:cs typeface="+mn-cs"/>
              </a:rPr>
              <a:t>:</a:t>
            </a:r>
            <a:endParaRPr lang="en-US" sz="1100" i="1"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18 month old Samantha loves to put things in her mouth. Mom is getting ready for work in the bathroom, but leaves to take a phone call from a family member. While mom is on the phone, Samantha opens the cupboard underneath the sink and pulls out the toilet bowl cleaner. She takes a drink of the cleaner before mom comes back from her phone call. Mom realizes what has happened and calls poison control and subsequently has to take Samantha to the hospital where she was admitted for 5 days. How could this poisoning have been prevented?</a:t>
            </a:r>
          </a:p>
          <a:p>
            <a:r>
              <a:rPr lang="en-US" sz="1200" kern="1200" dirty="0" smtClean="0">
                <a:solidFill>
                  <a:schemeClr val="tx1"/>
                </a:solidFill>
                <a:effectLst/>
                <a:latin typeface="+mn-lt"/>
                <a:ea typeface="+mn-ea"/>
                <a:cs typeface="+mn-cs"/>
              </a:rPr>
              <a:t>   Possible answers:</a:t>
            </a:r>
          </a:p>
          <a:p>
            <a:pPr marL="628650" lvl="1" indent="-171450">
              <a:buFont typeface="Arial" pitchFamily="34" charset="0"/>
              <a:buChar char="•"/>
            </a:pPr>
            <a:r>
              <a:rPr lang="en-CA" sz="1200" kern="1200" dirty="0" smtClean="0">
                <a:solidFill>
                  <a:schemeClr val="tx1"/>
                </a:solidFill>
                <a:effectLst/>
                <a:latin typeface="+mn-lt"/>
                <a:ea typeface="+mn-ea"/>
                <a:cs typeface="+mn-cs"/>
              </a:rPr>
              <a:t>Supervision (bring your child with you when you take a call).</a:t>
            </a:r>
            <a:endParaRPr lang="en-US" sz="1200" kern="1200" dirty="0" smtClean="0">
              <a:solidFill>
                <a:schemeClr val="tx1"/>
              </a:solidFill>
              <a:effectLst/>
              <a:latin typeface="+mn-lt"/>
              <a:ea typeface="+mn-ea"/>
              <a:cs typeface="+mn-cs"/>
            </a:endParaRPr>
          </a:p>
          <a:p>
            <a:pPr marL="628650" lvl="1" indent="-171450">
              <a:buFont typeface="Arial" pitchFamily="34" charset="0"/>
              <a:buChar char="•"/>
            </a:pPr>
            <a:r>
              <a:rPr lang="en-CA" sz="1200" kern="1200" dirty="0" smtClean="0">
                <a:solidFill>
                  <a:schemeClr val="tx1"/>
                </a:solidFill>
                <a:effectLst/>
                <a:latin typeface="+mn-lt"/>
                <a:ea typeface="+mn-ea"/>
                <a:cs typeface="+mn-cs"/>
              </a:rPr>
              <a:t>Lock up and keep out of reach all hazardous items.</a:t>
            </a:r>
            <a:endParaRPr lang="en-US" sz="1200" kern="1200" dirty="0" smtClean="0">
              <a:solidFill>
                <a:schemeClr val="tx1"/>
              </a:solidFill>
              <a:effectLst/>
              <a:latin typeface="+mn-lt"/>
              <a:ea typeface="+mn-ea"/>
              <a:cs typeface="+mn-cs"/>
            </a:endParaRPr>
          </a:p>
          <a:p>
            <a:pPr marL="628650" lvl="1" indent="-171450">
              <a:buFont typeface="Arial" pitchFamily="34" charset="0"/>
              <a:buChar char="•"/>
            </a:pPr>
            <a:r>
              <a:rPr lang="en-CA" sz="1200" kern="1200" dirty="0" smtClean="0">
                <a:solidFill>
                  <a:schemeClr val="tx1"/>
                </a:solidFill>
                <a:effectLst/>
                <a:latin typeface="+mn-lt"/>
                <a:ea typeface="+mn-ea"/>
                <a:cs typeface="+mn-cs"/>
              </a:rPr>
              <a:t>Don’t answer the phone or call back when baby is sleeping.</a:t>
            </a:r>
            <a:endParaRPr lang="en-US" dirty="0" smtClean="0"/>
          </a:p>
        </p:txBody>
      </p:sp>
      <p:sp>
        <p:nvSpPr>
          <p:cNvPr id="4" name="Slide Number Placeholder 3"/>
          <p:cNvSpPr>
            <a:spLocks noGrp="1"/>
          </p:cNvSpPr>
          <p:nvPr>
            <p:ph type="sldNum" sz="quarter" idx="10"/>
          </p:nvPr>
        </p:nvSpPr>
        <p:spPr/>
        <p:txBody>
          <a:bodyPr/>
          <a:lstStyle/>
          <a:p>
            <a:fld id="{F4B0F562-2780-48D4-8B96-9E5BD756BC4D}" type="slidenum">
              <a:rPr lang="en-US" smtClean="0"/>
              <a:pPr/>
              <a:t>6</a:t>
            </a:fld>
            <a:endParaRPr lang="en-US" dirty="0"/>
          </a:p>
        </p:txBody>
      </p:sp>
    </p:spTree>
    <p:extLst>
      <p:ext uri="{BB962C8B-B14F-4D97-AF65-F5344CB8AC3E}">
        <p14:creationId xmlns:p14="http://schemas.microsoft.com/office/powerpoint/2010/main" val="10621708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u="none" dirty="0" smtClean="0"/>
              <a:t>Importance</a:t>
            </a:r>
            <a:r>
              <a:rPr lang="en-US" b="1" u="none" baseline="0" dirty="0" smtClean="0"/>
              <a:t> of Play:</a:t>
            </a:r>
            <a:endParaRPr lang="en-US" b="1" u="none" dirty="0"/>
          </a:p>
          <a:p>
            <a:pPr marL="171450" indent="-171450" defTabSz="931774">
              <a:buFont typeface="Arial" pitchFamily="34" charset="0"/>
              <a:buChar char="•"/>
              <a:defRPr/>
            </a:pPr>
            <a:r>
              <a:rPr lang="en-US" dirty="0" smtClean="0"/>
              <a:t>Play</a:t>
            </a:r>
            <a:r>
              <a:rPr lang="en-US" baseline="0" dirty="0" smtClean="0"/>
              <a:t> is an important part of early child development</a:t>
            </a:r>
          </a:p>
          <a:p>
            <a:pPr marL="171450" indent="-171450" defTabSz="931774">
              <a:buFont typeface="Arial" pitchFamily="34" charset="0"/>
              <a:buChar char="•"/>
              <a:defRPr/>
            </a:pPr>
            <a:r>
              <a:rPr lang="en-US" baseline="0" dirty="0" smtClean="0"/>
              <a:t>Through play, children develop their:</a:t>
            </a:r>
          </a:p>
          <a:p>
            <a:pPr marL="628650" lvl="1" indent="-171450" defTabSz="931774">
              <a:buFont typeface="Arial" pitchFamily="34" charset="0"/>
              <a:buChar char="•"/>
              <a:defRPr/>
            </a:pPr>
            <a:r>
              <a:rPr lang="en-US" baseline="0" dirty="0" smtClean="0"/>
              <a:t>fine and gross motor skills</a:t>
            </a:r>
          </a:p>
          <a:p>
            <a:pPr marL="628650" lvl="1" indent="-171450" defTabSz="931774">
              <a:buFont typeface="Arial" pitchFamily="34" charset="0"/>
              <a:buChar char="•"/>
              <a:defRPr/>
            </a:pPr>
            <a:r>
              <a:rPr lang="en-US" baseline="0" dirty="0" smtClean="0"/>
              <a:t>language skills through interactions</a:t>
            </a:r>
          </a:p>
          <a:p>
            <a:pPr marL="628650" lvl="1" indent="-171450" defTabSz="931774">
              <a:buFont typeface="Arial" pitchFamily="34" charset="0"/>
              <a:buChar char="•"/>
              <a:defRPr/>
            </a:pPr>
            <a:r>
              <a:rPr lang="en-US" baseline="0" dirty="0" smtClean="0"/>
              <a:t>social and emotional skills</a:t>
            </a:r>
          </a:p>
          <a:p>
            <a:pPr marL="171450" indent="-171450" defTabSz="931774">
              <a:buFont typeface="Arial" pitchFamily="34" charset="0"/>
              <a:buChar char="•"/>
              <a:defRPr/>
            </a:pPr>
            <a:r>
              <a:rPr lang="en-US" dirty="0" smtClean="0"/>
              <a:t>The </a:t>
            </a:r>
            <a:r>
              <a:rPr lang="en-US" dirty="0"/>
              <a:t>aim of promoting child safety is not to reduce children’s physical activity or to prevent them from exploring their environment due to the fear of them getting </a:t>
            </a:r>
            <a:r>
              <a:rPr lang="en-US" dirty="0" smtClean="0"/>
              <a:t>hurt </a:t>
            </a:r>
          </a:p>
          <a:p>
            <a:pPr marL="171450" indent="-171450" defTabSz="931774">
              <a:buFont typeface="Arial" pitchFamily="34" charset="0"/>
              <a:buChar char="•"/>
              <a:defRPr/>
            </a:pPr>
            <a:r>
              <a:rPr lang="en-US" dirty="0" smtClean="0"/>
              <a:t>Therefore</a:t>
            </a:r>
            <a:r>
              <a:rPr lang="en-US" dirty="0"/>
              <a:t>, injury prevention efforts are focused on recognizing and reducing the risks for serious </a:t>
            </a:r>
            <a:r>
              <a:rPr lang="en-US" dirty="0" smtClean="0"/>
              <a:t>injuries</a:t>
            </a:r>
            <a:r>
              <a:rPr lang="en-US" baseline="0" dirty="0" smtClean="0"/>
              <a:t> (</a:t>
            </a:r>
            <a:r>
              <a:rPr lang="en-US" dirty="0" smtClean="0"/>
              <a:t>due </a:t>
            </a:r>
            <a:r>
              <a:rPr lang="en-US" dirty="0"/>
              <a:t>to falls, burns/scalds and </a:t>
            </a:r>
            <a:r>
              <a:rPr lang="en-US" dirty="0" smtClean="0"/>
              <a:t>poisoning) </a:t>
            </a:r>
            <a:r>
              <a:rPr lang="en-US" dirty="0"/>
              <a:t>so the child can be kept safe during play or any other </a:t>
            </a:r>
            <a:r>
              <a:rPr lang="en-US" dirty="0" smtClean="0"/>
              <a:t>situation – not</a:t>
            </a:r>
            <a:r>
              <a:rPr lang="en-US" baseline="0" dirty="0" smtClean="0"/>
              <a:t> to restrict their movements or reduce their play time</a:t>
            </a:r>
            <a:endParaRPr lang="en-US" dirty="0"/>
          </a:p>
          <a:p>
            <a:pPr defTabSz="931774">
              <a:defRPr/>
            </a:pPr>
            <a:endParaRPr lang="en-US"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7</a:t>
            </a:fld>
            <a:endParaRPr lang="en-US" dirty="0"/>
          </a:p>
        </p:txBody>
      </p:sp>
    </p:spTree>
    <p:extLst>
      <p:ext uri="{BB962C8B-B14F-4D97-AF65-F5344CB8AC3E}">
        <p14:creationId xmlns:p14="http://schemas.microsoft.com/office/powerpoint/2010/main" val="16214343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dirty="0" smtClean="0"/>
              <a:t>“</a:t>
            </a:r>
            <a:r>
              <a:rPr lang="en-US" b="1" dirty="0"/>
              <a:t>What, So What, Now What”</a:t>
            </a:r>
            <a:r>
              <a:rPr lang="en-US" dirty="0"/>
              <a:t> is a unique way for parents/caregivers to remember a systematic strategy to prevent injuries in the home </a:t>
            </a:r>
            <a:r>
              <a:rPr lang="en-US" dirty="0" smtClean="0"/>
              <a:t>setting based on anticipatory guidance principles.  </a:t>
            </a:r>
            <a:r>
              <a:rPr lang="en-US" dirty="0"/>
              <a:t>The purpose of this strategy is to help parents/caregivers understand what new skills their child is developing, their child’s risk for </a:t>
            </a:r>
            <a:r>
              <a:rPr lang="en-US" dirty="0" smtClean="0"/>
              <a:t>injury</a:t>
            </a:r>
            <a:r>
              <a:rPr lang="en-US" baseline="0" dirty="0" smtClean="0"/>
              <a:t> based on those skills,</a:t>
            </a:r>
            <a:r>
              <a:rPr lang="en-US" dirty="0" smtClean="0"/>
              <a:t> </a:t>
            </a:r>
            <a:r>
              <a:rPr lang="en-US" dirty="0"/>
              <a:t>and actions they can take to prevent any harm. </a:t>
            </a:r>
            <a:r>
              <a:rPr lang="en-US" b="1" dirty="0"/>
              <a:t>“What, So What, Now What” </a:t>
            </a:r>
            <a:r>
              <a:rPr lang="en-US" dirty="0"/>
              <a:t>is composed of three questions to help prompt parents/caregivers to assess their home safety situation. </a:t>
            </a:r>
            <a:r>
              <a:rPr lang="en-US" dirty="0" smtClean="0"/>
              <a:t>The questions are designed to help</a:t>
            </a:r>
            <a:r>
              <a:rPr lang="en-US" baseline="0" dirty="0" smtClean="0"/>
              <a:t> parents and caregivers identify what works for them in their unique home environment while thinking about child safety.</a:t>
            </a:r>
            <a:endParaRPr lang="en-US" dirty="0"/>
          </a:p>
          <a:p>
            <a:endParaRPr lang="en-US"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8</a:t>
            </a:fld>
            <a:endParaRPr lang="en-US" dirty="0"/>
          </a:p>
        </p:txBody>
      </p:sp>
    </p:spTree>
    <p:extLst>
      <p:ext uri="{BB962C8B-B14F-4D97-AF65-F5344CB8AC3E}">
        <p14:creationId xmlns:p14="http://schemas.microsoft.com/office/powerpoint/2010/main" val="16000621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dirty="0" smtClean="0"/>
              <a:t>What </a:t>
            </a:r>
            <a:r>
              <a:rPr lang="en-US" b="1" dirty="0"/>
              <a:t>can my child do now?  </a:t>
            </a:r>
            <a:r>
              <a:rPr lang="en-US" dirty="0"/>
              <a:t>Children are continuously changing and developing new skills during their first three years of life. Being able to recognize what they can do based on their stage of development is important when preventing any injury. Therefore, the “What?” </a:t>
            </a:r>
            <a:r>
              <a:rPr lang="en-US" dirty="0" smtClean="0"/>
              <a:t>question is </a:t>
            </a:r>
            <a:r>
              <a:rPr lang="en-US" dirty="0"/>
              <a:t>designed to prompt parents/caregivers to first consider what activities their child can </a:t>
            </a:r>
            <a:r>
              <a:rPr lang="en-US" dirty="0" smtClean="0"/>
              <a:t>do now or</a:t>
            </a:r>
            <a:r>
              <a:rPr lang="en-US" baseline="0" dirty="0" smtClean="0"/>
              <a:t> what they will be able to </a:t>
            </a:r>
            <a:r>
              <a:rPr lang="en-US" baseline="0" smtClean="0"/>
              <a:t>do soon</a:t>
            </a:r>
            <a:r>
              <a:rPr lang="en-US" smtClean="0"/>
              <a:t>. </a:t>
            </a:r>
            <a:r>
              <a:rPr lang="en-US" dirty="0"/>
              <a:t>For example, they </a:t>
            </a:r>
            <a:r>
              <a:rPr lang="en-US" dirty="0" smtClean="0"/>
              <a:t>identify </a:t>
            </a:r>
            <a:r>
              <a:rPr lang="en-US" dirty="0"/>
              <a:t>that their child is starting to roll around. </a:t>
            </a:r>
            <a:endParaRPr lang="en-US" dirty="0" smtClean="0"/>
          </a:p>
          <a:p>
            <a:pPr defTabSz="931774">
              <a:defRPr/>
            </a:pPr>
            <a:endParaRPr lang="en-US" dirty="0" smtClean="0"/>
          </a:p>
          <a:p>
            <a:pPr defTabSz="931774">
              <a:defRPr/>
            </a:pPr>
            <a:r>
              <a:rPr lang="en-US" dirty="0" smtClean="0"/>
              <a:t>The </a:t>
            </a:r>
            <a:r>
              <a:rPr lang="en-US" dirty="0" err="1" smtClean="0"/>
              <a:t>Nippissing</a:t>
            </a:r>
            <a:r>
              <a:rPr lang="en-US" baseline="0" dirty="0" smtClean="0"/>
              <a:t> District Developmental Screen tools are a great resource for looking at developmental milestones that you and families can both use together.</a:t>
            </a:r>
            <a:endParaRPr lang="en-US" dirty="0"/>
          </a:p>
          <a:p>
            <a:endParaRPr lang="en-US"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9</a:t>
            </a:fld>
            <a:endParaRPr lang="en-US" dirty="0"/>
          </a:p>
        </p:txBody>
      </p:sp>
    </p:spTree>
    <p:extLst>
      <p:ext uri="{BB962C8B-B14F-4D97-AF65-F5344CB8AC3E}">
        <p14:creationId xmlns:p14="http://schemas.microsoft.com/office/powerpoint/2010/main" val="27937610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b="1" dirty="0" smtClean="0"/>
              <a:t>So </a:t>
            </a:r>
            <a:r>
              <a:rPr lang="en-US" b="1" dirty="0"/>
              <a:t>what can hurt my child? </a:t>
            </a:r>
            <a:r>
              <a:rPr lang="en-US" dirty="0"/>
              <a:t>With every new skill a child develops, a new danger follows.  These dangers can put the child at risk for many different injuries.  Being able to identify potential dangers allows parents/caregivers to think ahead and assess their home environment for any possible risks that can affect their child in relation to their newly developed skill.  Therefore, the “So What?” </a:t>
            </a:r>
            <a:r>
              <a:rPr lang="en-US" dirty="0" smtClean="0"/>
              <a:t>question is </a:t>
            </a:r>
            <a:r>
              <a:rPr lang="en-US" dirty="0"/>
              <a:t>designed to prompt parents/caregivers to explore and identify home hazards. For example, they identify that their child is now at risk for falling from places like change tables and couches because they are starting to roll around.  </a:t>
            </a:r>
          </a:p>
          <a:p>
            <a:pPr defTabSz="931774">
              <a:defRPr/>
            </a:pPr>
            <a:endParaRPr lang="en-US"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10</a:t>
            </a:fld>
            <a:endParaRPr lang="en-US" dirty="0"/>
          </a:p>
        </p:txBody>
      </p:sp>
    </p:spTree>
    <p:extLst>
      <p:ext uri="{BB962C8B-B14F-4D97-AF65-F5344CB8AC3E}">
        <p14:creationId xmlns:p14="http://schemas.microsoft.com/office/powerpoint/2010/main" val="27937610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Now </a:t>
            </a:r>
            <a:r>
              <a:rPr lang="en-US" b="1" dirty="0"/>
              <a:t>what can I do to keep my child safe?  </a:t>
            </a:r>
            <a:r>
              <a:rPr lang="en-US" dirty="0"/>
              <a:t>After the new dangers have been identified, it is now time to develop a plan to keep their child safe. Knowing how to prevent these injuries before they occur is the most important step.  Therefore, the “Now What?” </a:t>
            </a:r>
            <a:r>
              <a:rPr lang="en-US" dirty="0" smtClean="0"/>
              <a:t>question is </a:t>
            </a:r>
            <a:r>
              <a:rPr lang="en-US" dirty="0"/>
              <a:t>designed to prompt parents/caregivers to lastly identify prevention strategies that work best for them.  For example, since their child is at risk for falls, they would keep a hand on their child when they are on a high surface such as a change table, bed, or couch to keep them from falling off.</a:t>
            </a:r>
          </a:p>
          <a:p>
            <a:r>
              <a:rPr lang="en-US" dirty="0"/>
              <a:t> </a:t>
            </a:r>
          </a:p>
          <a:p>
            <a:pPr defTabSz="931774">
              <a:defRPr/>
            </a:pPr>
            <a:endParaRPr lang="en-US"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11</a:t>
            </a:fld>
            <a:endParaRPr lang="en-US" dirty="0"/>
          </a:p>
        </p:txBody>
      </p:sp>
    </p:spTree>
    <p:extLst>
      <p:ext uri="{BB962C8B-B14F-4D97-AF65-F5344CB8AC3E}">
        <p14:creationId xmlns:p14="http://schemas.microsoft.com/office/powerpoint/2010/main" val="27937610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Group Activity</a:t>
            </a:r>
          </a:p>
          <a:p>
            <a:r>
              <a:rPr lang="en-US" i="1" dirty="0" smtClean="0"/>
              <a:t>(It</a:t>
            </a:r>
            <a:r>
              <a:rPr lang="en-US" i="1" baseline="0" dirty="0" smtClean="0"/>
              <a:t> is the expectation that participants will be able to apply the </a:t>
            </a:r>
            <a:r>
              <a:rPr lang="en-US" b="1" i="1" baseline="0" dirty="0" smtClean="0"/>
              <a:t>What? So What? Now What? </a:t>
            </a:r>
            <a:r>
              <a:rPr lang="en-US" i="1" baseline="0" dirty="0" smtClean="0"/>
              <a:t>concept with their families.  It is also an expectation for participants to be able to assists parents/caregivers to apply  this concept when hosting a child safety workshop. Lead the participants through the group activity. Participants can work individually or on groups.)</a:t>
            </a:r>
          </a:p>
          <a:p>
            <a:endParaRPr lang="en-US" baseline="0" dirty="0" smtClean="0"/>
          </a:p>
          <a:p>
            <a:r>
              <a:rPr lang="en-US" baseline="0" dirty="0" smtClean="0"/>
              <a:t>We are now going to apply the </a:t>
            </a:r>
            <a:r>
              <a:rPr lang="en-US" b="1" i="0" baseline="0" dirty="0" smtClean="0"/>
              <a:t>What? So What? Now What? </a:t>
            </a:r>
            <a:r>
              <a:rPr lang="en-US" i="0" baseline="0" dirty="0" smtClean="0"/>
              <a:t>concept to a few case scenarios so that you are comfortable with this concept and can teach it to parents/caregivers.  On your paper, please write down the headings What? So What? and Now What? </a:t>
            </a:r>
            <a:r>
              <a:rPr lang="en-US" i="1" baseline="0" dirty="0" smtClean="0"/>
              <a:t>(pause)  </a:t>
            </a:r>
            <a:r>
              <a:rPr lang="en-US" i="0" baseline="0" dirty="0" smtClean="0"/>
              <a:t>Under the What? heading, write down the age and skill of the child as seen on this slide. Work together or individually to brainstorm answers to the So What? and Now What? questions. Remember to keep in mind that falls, scalds and burns, and poisoning are among the leading injuries in Ontario.</a:t>
            </a:r>
          </a:p>
          <a:p>
            <a:endParaRPr lang="en-US" i="0" baseline="0" dirty="0" smtClean="0"/>
          </a:p>
          <a:p>
            <a:r>
              <a:rPr lang="en-US" baseline="0" dirty="0" smtClean="0"/>
              <a:t>Possible answers:</a:t>
            </a:r>
          </a:p>
          <a:p>
            <a:r>
              <a:rPr lang="en-US" baseline="0" dirty="0" smtClean="0"/>
              <a:t>4 month old:</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What? </a:t>
            </a:r>
            <a:r>
              <a:rPr lang="en-US" dirty="0" smtClean="0"/>
              <a:t>swing at dangling objects</a:t>
            </a:r>
          </a:p>
          <a:p>
            <a:r>
              <a:rPr lang="en-US" dirty="0" smtClean="0"/>
              <a:t>So What? risk for scalds and burns</a:t>
            </a:r>
          </a:p>
          <a:p>
            <a:r>
              <a:rPr lang="en-US" dirty="0" smtClean="0"/>
              <a:t>No</a:t>
            </a:r>
            <a:r>
              <a:rPr lang="en-US" baseline="0" dirty="0" smtClean="0"/>
              <a:t> What? a hot drink can badly burn a baby’s skin.  Avoid holding babies and hot drinks at the same time or put the hot drink in a travel mug with a tight lid        </a:t>
            </a:r>
            <a:r>
              <a:rPr lang="en-US" b="1" baseline="0" dirty="0" smtClean="0"/>
              <a:t>(next page --&gt;)</a:t>
            </a:r>
            <a:endParaRPr lang="en-US" baseline="0" dirty="0" smtClean="0"/>
          </a:p>
          <a:p>
            <a:endParaRPr lang="en-US" baseline="0" dirty="0" smtClean="0"/>
          </a:p>
          <a:p>
            <a:r>
              <a:rPr lang="en-US" baseline="0" dirty="0" smtClean="0"/>
              <a:t>8 month old:</a:t>
            </a:r>
          </a:p>
          <a:p>
            <a:r>
              <a:rPr lang="en-US" dirty="0" smtClean="0"/>
              <a:t>What? put things in mouth</a:t>
            </a:r>
          </a:p>
          <a:p>
            <a:r>
              <a:rPr lang="en-US" dirty="0" smtClean="0"/>
              <a:t>So What? risk for poisoning (also</a:t>
            </a:r>
            <a:r>
              <a:rPr lang="en-US" baseline="0" dirty="0" smtClean="0"/>
              <a:t> choking)</a:t>
            </a:r>
          </a:p>
          <a:p>
            <a:r>
              <a:rPr lang="en-US" baseline="0" dirty="0" smtClean="0"/>
              <a:t>Now What? visitors may have prescription medication, tobacco, or other items in their purses or bags that could poison a child.  Make sure to place them off the floor and out of child’s reach.</a:t>
            </a:r>
          </a:p>
          <a:p>
            <a:endParaRPr lang="en-US" baseline="0" dirty="0" smtClean="0"/>
          </a:p>
          <a:p>
            <a:r>
              <a:rPr lang="en-US" baseline="0" dirty="0" smtClean="0"/>
              <a:t>15 months old:</a:t>
            </a:r>
          </a:p>
          <a:p>
            <a:r>
              <a:rPr lang="en-US" baseline="0" dirty="0" smtClean="0"/>
              <a:t>What? starts to climb</a:t>
            </a:r>
          </a:p>
          <a:p>
            <a:r>
              <a:rPr lang="en-US" baseline="0" dirty="0" smtClean="0"/>
              <a:t>So What? risk for falls, poisoning</a:t>
            </a:r>
          </a:p>
          <a:p>
            <a:r>
              <a:rPr lang="en-US" baseline="0" dirty="0" smtClean="0"/>
              <a:t>Now What? before your child starts to climb, keep drawers closed and locked with latches.  This way they cannot use the drawers like steps to climb onto counter tops or furniture. Place chairs and stools away from counters or other high places where a child can climb.  This way a child wont be able to reach dangerous things on the counter or falls and hurt themselves.</a:t>
            </a:r>
            <a:endParaRPr lang="en-US"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12</a:t>
            </a:fld>
            <a:endParaRPr lang="en-US" dirty="0"/>
          </a:p>
        </p:txBody>
      </p:sp>
    </p:spTree>
    <p:extLst>
      <p:ext uri="{BB962C8B-B14F-4D97-AF65-F5344CB8AC3E}">
        <p14:creationId xmlns:p14="http://schemas.microsoft.com/office/powerpoint/2010/main" val="34853769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Now we are going to take some time to talk about how to deliver a parent/caregiver</a:t>
            </a:r>
            <a:r>
              <a:rPr lang="en-US" baseline="0" dirty="0" smtClean="0"/>
              <a:t> workshop on child safety based on the What? So What? Now What? concept</a:t>
            </a:r>
            <a:endParaRPr lang="en-US"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13</a:t>
            </a:fld>
            <a:endParaRPr lang="en-US" dirty="0"/>
          </a:p>
        </p:txBody>
      </p:sp>
    </p:spTree>
    <p:extLst>
      <p:ext uri="{BB962C8B-B14F-4D97-AF65-F5344CB8AC3E}">
        <p14:creationId xmlns:p14="http://schemas.microsoft.com/office/powerpoint/2010/main" val="10970007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a:t>
            </a:r>
            <a:r>
              <a:rPr lang="en-US" i="1" baseline="0" dirty="0" smtClean="0"/>
              <a:t>Hand out copies of the key messages available on the professional page of www.preventchildinjury.ca under the Resources tab. If able, also provide copies of the Facilitator Guide and PowerPoint Presentation.)</a:t>
            </a:r>
          </a:p>
          <a:p>
            <a:pPr marL="0" marR="0" indent="0" algn="l" defTabSz="914400" rtl="0" eaLnBrk="1" fontAlgn="auto" latinLnBrk="0" hangingPunct="1">
              <a:lnSpc>
                <a:spcPct val="100000"/>
              </a:lnSpc>
              <a:spcBef>
                <a:spcPts val="0"/>
              </a:spcBef>
              <a:spcAft>
                <a:spcPts val="0"/>
              </a:spcAft>
              <a:buClrTx/>
              <a:buSzTx/>
              <a:buFontTx/>
              <a:buNone/>
              <a:tabLst/>
              <a:defRPr/>
            </a:pPr>
            <a:endParaRPr lang="en-US" i="1"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i="0" baseline="0" dirty="0" smtClean="0"/>
              <a:t>To prepare for the workshop, please take time to review the Facilitator Guide. It has all the content you need for each section.  Also available is a sample PowerPoint presentation for those that prefer to present using slides. To facilitate a child safety workshop, you will need to provide pens and an activity sheet that has a chart on it with the What? So What? Now What? questions along the top. There is an example to copy in the Facilitator Guide.  All resources for running the workshop are available for free at the website www.preventchildinjury.ca under the Professional Login page.  Just select the Resources tab.</a:t>
            </a:r>
          </a:p>
          <a:p>
            <a:pPr marL="0" marR="0" indent="0" algn="l" defTabSz="914400" rtl="0" eaLnBrk="1" fontAlgn="auto" latinLnBrk="0" hangingPunct="1">
              <a:lnSpc>
                <a:spcPct val="100000"/>
              </a:lnSpc>
              <a:spcBef>
                <a:spcPts val="0"/>
              </a:spcBef>
              <a:spcAft>
                <a:spcPts val="0"/>
              </a:spcAft>
              <a:buClrTx/>
              <a:buSzTx/>
              <a:buFontTx/>
              <a:buNone/>
              <a:tabLst/>
              <a:defRPr/>
            </a:pPr>
            <a:endParaRPr lang="en-US" i="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i="0" baseline="0" dirty="0" smtClean="0"/>
              <a:t>It is also important to know the ages of the children of your participants.  This will help you to prepare in advance interactive activities that are tailored to the development milestones of your participants’ children.</a:t>
            </a:r>
          </a:p>
        </p:txBody>
      </p:sp>
      <p:sp>
        <p:nvSpPr>
          <p:cNvPr id="4" name="Slide Number Placeholder 3"/>
          <p:cNvSpPr>
            <a:spLocks noGrp="1"/>
          </p:cNvSpPr>
          <p:nvPr>
            <p:ph type="sldNum" sz="quarter" idx="10"/>
          </p:nvPr>
        </p:nvSpPr>
        <p:spPr/>
        <p:txBody>
          <a:bodyPr/>
          <a:lstStyle/>
          <a:p>
            <a:fld id="{F4B0F562-2780-48D4-8B96-9E5BD756BC4D}" type="slidenum">
              <a:rPr lang="en-US" smtClean="0"/>
              <a:pPr/>
              <a:t>14</a:t>
            </a:fld>
            <a:endParaRPr lang="en-US" dirty="0"/>
          </a:p>
        </p:txBody>
      </p:sp>
    </p:spTree>
    <p:extLst>
      <p:ext uri="{BB962C8B-B14F-4D97-AF65-F5344CB8AC3E}">
        <p14:creationId xmlns:p14="http://schemas.microsoft.com/office/powerpoint/2010/main" val="3527873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0" baseline="0" dirty="0" smtClean="0"/>
              <a:t>The workshop is intended to be quick and only take a half hour of a parents/caregivers’ time.</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i="0" baseline="0" dirty="0" smtClean="0"/>
              <a:t>Start the presentation by reviewing some of the statistics shared today with your families</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i="0" baseline="0" dirty="0" smtClean="0"/>
              <a:t>Then highlight that injuries can be prevented by choosing simple parenting interventions and emphasize the importance of play for child development</a:t>
            </a:r>
          </a:p>
        </p:txBody>
      </p:sp>
      <p:sp>
        <p:nvSpPr>
          <p:cNvPr id="4" name="Slide Number Placeholder 3"/>
          <p:cNvSpPr>
            <a:spLocks noGrp="1"/>
          </p:cNvSpPr>
          <p:nvPr>
            <p:ph type="sldNum" sz="quarter" idx="10"/>
          </p:nvPr>
        </p:nvSpPr>
        <p:spPr/>
        <p:txBody>
          <a:bodyPr/>
          <a:lstStyle/>
          <a:p>
            <a:fld id="{F4B0F562-2780-48D4-8B96-9E5BD756BC4D}" type="slidenum">
              <a:rPr lang="en-US" smtClean="0"/>
              <a:pPr/>
              <a:t>15</a:t>
            </a:fld>
            <a:endParaRPr lang="en-US" dirty="0"/>
          </a:p>
        </p:txBody>
      </p:sp>
    </p:spTree>
    <p:extLst>
      <p:ext uri="{BB962C8B-B14F-4D97-AF65-F5344CB8AC3E}">
        <p14:creationId xmlns:p14="http://schemas.microsoft.com/office/powerpoint/2010/main" val="13967333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i="0" baseline="0" dirty="0" smtClean="0"/>
              <a:t>Introduce </a:t>
            </a:r>
            <a:r>
              <a:rPr lang="en-US" b="1" dirty="0" smtClean="0"/>
              <a:t>“What? So What? Now What?” </a:t>
            </a:r>
            <a:r>
              <a:rPr lang="en-US" b="0" dirty="0" smtClean="0"/>
              <a:t>by</a:t>
            </a:r>
            <a:r>
              <a:rPr lang="en-US" b="0" baseline="0" dirty="0" smtClean="0"/>
              <a:t> explain each of the questions.  Then provide examples of how these questions can be applied at home.  Provide an example for each of falls, poisonings, and scalds or burns.</a:t>
            </a:r>
          </a:p>
          <a:p>
            <a:endParaRPr lang="en-US"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16</a:t>
            </a:fld>
            <a:endParaRPr lang="en-US" dirty="0"/>
          </a:p>
        </p:txBody>
      </p:sp>
    </p:spTree>
    <p:extLst>
      <p:ext uri="{BB962C8B-B14F-4D97-AF65-F5344CB8AC3E}">
        <p14:creationId xmlns:p14="http://schemas.microsoft.com/office/powerpoint/2010/main" val="4195925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425700" y="184150"/>
            <a:ext cx="1871663" cy="1403350"/>
          </a:xfrm>
        </p:spPr>
      </p:sp>
      <p:sp>
        <p:nvSpPr>
          <p:cNvPr id="3" name="Notes Placeholder 2"/>
          <p:cNvSpPr>
            <a:spLocks noGrp="1"/>
          </p:cNvSpPr>
          <p:nvPr>
            <p:ph type="body" idx="1"/>
          </p:nvPr>
        </p:nvSpPr>
        <p:spPr>
          <a:xfrm>
            <a:off x="192832" y="1839888"/>
            <a:ext cx="6624736" cy="7344816"/>
          </a:xfrm>
        </p:spPr>
        <p:txBody>
          <a:bodyPr/>
          <a:lstStyle/>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0" baseline="0" dirty="0" smtClean="0"/>
              <a:t>Provide participants with the “What? So What? Now What?” activity sheet. This activity can also be done using flip chart paper with the headings and questions.</a:t>
            </a:r>
          </a:p>
          <a:p>
            <a:pPr marL="171450" indent="-171450">
              <a:buFont typeface="Arial" pitchFamily="34" charset="0"/>
              <a:buChar char="•"/>
            </a:pPr>
            <a:r>
              <a:rPr lang="en-US" b="0" baseline="0" dirty="0" smtClean="0"/>
              <a:t>Ask parents to complete the activity we did earlier by starting to populate the </a:t>
            </a:r>
            <a:r>
              <a:rPr lang="en-US" b="1" baseline="0" dirty="0" smtClean="0"/>
              <a:t>What?</a:t>
            </a:r>
            <a:r>
              <a:rPr lang="en-US" b="0" baseline="0" dirty="0" smtClean="0"/>
              <a:t> section of the activity chart using developmental milestones based on the ages of the attending participants’ children.  Aim for at least three different milestones in the </a:t>
            </a:r>
            <a:r>
              <a:rPr lang="en-US" b="1" baseline="0" dirty="0" smtClean="0"/>
              <a:t>What?</a:t>
            </a:r>
            <a:r>
              <a:rPr lang="en-US" b="0" baseline="0" dirty="0" smtClean="0"/>
              <a:t> column.</a:t>
            </a:r>
          </a:p>
          <a:p>
            <a:pPr marL="171450" indent="-171450">
              <a:buFont typeface="Arial" pitchFamily="34" charset="0"/>
              <a:buChar char="•"/>
            </a:pPr>
            <a:r>
              <a:rPr lang="en-US" b="0" baseline="0" dirty="0" smtClean="0"/>
              <a:t>Then ask participants to work in small groups or individually to answer the </a:t>
            </a:r>
            <a:r>
              <a:rPr lang="en-US" b="1" baseline="0" dirty="0" smtClean="0"/>
              <a:t>So What? </a:t>
            </a:r>
            <a:r>
              <a:rPr lang="en-US" b="0" baseline="0" dirty="0" smtClean="0"/>
              <a:t>and </a:t>
            </a:r>
            <a:r>
              <a:rPr lang="en-US" b="1" baseline="0" dirty="0" smtClean="0"/>
              <a:t>Now What? </a:t>
            </a:r>
            <a:r>
              <a:rPr lang="en-US" b="0" baseline="0" dirty="0" smtClean="0"/>
              <a:t>questions.  To keep focused, ask them to think of falls, poisoning, scalds, or burns.</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0" baseline="0" dirty="0" smtClean="0"/>
              <a:t>Discuss answers as a larger group. To help support participants link milestones to risks and safety messages, use the key messages chart as a guide and for taking up answers.</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0" baseline="0" dirty="0" smtClean="0"/>
              <a:t>Conclude the activity by explaining how </a:t>
            </a:r>
            <a:r>
              <a:rPr lang="en-US" b="1" dirty="0" smtClean="0"/>
              <a:t>“What? So What? Now What?”</a:t>
            </a:r>
            <a:r>
              <a:rPr lang="en-US" b="1" baseline="0" dirty="0" smtClean="0"/>
              <a:t> </a:t>
            </a:r>
            <a:r>
              <a:rPr lang="en-US" b="0" baseline="0" dirty="0" smtClean="0"/>
              <a:t>can be used to prevent drowning, choking, and other injuries.  For example, many of the strategies to prevent poisoning also prevents choking.  Children able to crawl, walk, open doors, can get access to pools, ponds, lakes, and bath tubs.</a:t>
            </a:r>
          </a:p>
        </p:txBody>
      </p:sp>
      <p:sp>
        <p:nvSpPr>
          <p:cNvPr id="4" name="Slide Number Placeholder 3"/>
          <p:cNvSpPr>
            <a:spLocks noGrp="1"/>
          </p:cNvSpPr>
          <p:nvPr>
            <p:ph type="sldNum" sz="quarter" idx="10"/>
          </p:nvPr>
        </p:nvSpPr>
        <p:spPr/>
        <p:txBody>
          <a:bodyPr/>
          <a:lstStyle/>
          <a:p>
            <a:fld id="{F4B0F562-2780-48D4-8B96-9E5BD756BC4D}" type="slidenum">
              <a:rPr lang="en-US" smtClean="0"/>
              <a:pPr/>
              <a:t>17</a:t>
            </a:fld>
            <a:endParaRPr lang="en-US" dirty="0"/>
          </a:p>
        </p:txBody>
      </p:sp>
    </p:spTree>
    <p:extLst>
      <p:ext uri="{BB962C8B-B14F-4D97-AF65-F5344CB8AC3E}">
        <p14:creationId xmlns:p14="http://schemas.microsoft.com/office/powerpoint/2010/main" val="19260031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sz="1200" kern="1200" dirty="0" smtClean="0">
                <a:solidFill>
                  <a:schemeClr val="tx1"/>
                </a:solidFill>
                <a:effectLst/>
                <a:latin typeface="+mn-lt"/>
                <a:ea typeface="+mn-ea"/>
                <a:cs typeface="+mn-cs"/>
              </a:rPr>
              <a:t>Many of the </a:t>
            </a:r>
            <a:r>
              <a:rPr lang="en-US" sz="1200" b="1" kern="1200" dirty="0" smtClean="0">
                <a:solidFill>
                  <a:schemeClr val="tx1"/>
                </a:solidFill>
                <a:effectLst/>
                <a:latin typeface="+mn-lt"/>
                <a:ea typeface="+mn-ea"/>
                <a:cs typeface="+mn-cs"/>
              </a:rPr>
              <a:t>Now</a:t>
            </a:r>
            <a:r>
              <a:rPr lang="en-US" sz="1200" b="1" kern="1200" baseline="0" dirty="0" smtClean="0">
                <a:solidFill>
                  <a:schemeClr val="tx1"/>
                </a:solidFill>
                <a:effectLst/>
                <a:latin typeface="+mn-lt"/>
                <a:ea typeface="+mn-ea"/>
                <a:cs typeface="+mn-cs"/>
              </a:rPr>
              <a:t> What? </a:t>
            </a:r>
            <a:r>
              <a:rPr lang="en-US" sz="1200" kern="1200" baseline="0" dirty="0" smtClean="0">
                <a:solidFill>
                  <a:schemeClr val="tx1"/>
                </a:solidFill>
                <a:effectLst/>
                <a:latin typeface="+mn-lt"/>
                <a:ea typeface="+mn-ea"/>
                <a:cs typeface="+mn-cs"/>
              </a:rPr>
              <a:t>messages include references to a child’s level or placing things out of reach.  What do these mean to you?</a:t>
            </a:r>
            <a:endParaRPr lang="en-US" sz="1200" kern="1200" dirty="0" smtClean="0">
              <a:solidFill>
                <a:schemeClr val="tx1"/>
              </a:solidFill>
              <a:effectLst/>
              <a:latin typeface="+mn-lt"/>
              <a:ea typeface="+mn-ea"/>
              <a:cs typeface="+mn-cs"/>
            </a:endParaRP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Child’s level – This is everything a child sees or touches while lying, sitting, standing or climbing base</a:t>
            </a:r>
            <a:r>
              <a:rPr lang="en-US" sz="1200" kern="1200" baseline="0" dirty="0" smtClean="0">
                <a:solidFill>
                  <a:schemeClr val="tx1"/>
                </a:solidFill>
                <a:effectLst/>
                <a:latin typeface="+mn-lt"/>
                <a:ea typeface="+mn-ea"/>
                <a:cs typeface="+mn-cs"/>
              </a:rPr>
              <a:t>d on their stage of development</a:t>
            </a:r>
            <a:endParaRPr lang="en-CA" sz="1100" kern="1200" dirty="0" smtClean="0">
              <a:solidFill>
                <a:schemeClr val="tx1"/>
              </a:solidFill>
              <a:effectLst/>
              <a:latin typeface="+mn-lt"/>
              <a:ea typeface="+mn-ea"/>
              <a:cs typeface="+mn-cs"/>
            </a:endParaRPr>
          </a:p>
          <a:p>
            <a:pPr marL="171450" indent="-171450">
              <a:buFont typeface="Arial" panose="020B0604020202020204" pitchFamily="34" charset="0"/>
              <a:buChar char="•"/>
            </a:pPr>
            <a:r>
              <a:rPr lang="en-US" sz="1200" kern="1200" dirty="0" smtClean="0">
                <a:solidFill>
                  <a:schemeClr val="tx1"/>
                </a:solidFill>
                <a:effectLst/>
                <a:latin typeface="+mn-lt"/>
                <a:ea typeface="+mn-ea"/>
                <a:cs typeface="+mn-cs"/>
              </a:rPr>
              <a:t>Out of reach – This means that a child should not be able to touch anything when reaching, crawling, standing or climbing.  Remember that little hands can reach into places that adult hands usually cannot. </a:t>
            </a:r>
            <a:endParaRPr lang="en-CA" sz="11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18</a:t>
            </a:fld>
            <a:endParaRPr lang="en-US" dirty="0"/>
          </a:p>
        </p:txBody>
      </p:sp>
    </p:spTree>
    <p:extLst>
      <p:ext uri="{BB962C8B-B14F-4D97-AF65-F5344CB8AC3E}">
        <p14:creationId xmlns:p14="http://schemas.microsoft.com/office/powerpoint/2010/main" val="18765313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0" baseline="0" dirty="0" smtClean="0"/>
              <a:t>Encourage families to come to you for more information and discuss child safety.</a:t>
            </a:r>
          </a:p>
          <a:p>
            <a:pPr marL="0" marR="0" indent="0" algn="l" defTabSz="914400" rtl="0" eaLnBrk="1" fontAlgn="auto" latinLnBrk="0" hangingPunct="1">
              <a:lnSpc>
                <a:spcPct val="100000"/>
              </a:lnSpc>
              <a:spcBef>
                <a:spcPts val="0"/>
              </a:spcBef>
              <a:spcAft>
                <a:spcPts val="0"/>
              </a:spcAft>
              <a:buClrTx/>
              <a:buSzTx/>
              <a:buFontTx/>
              <a:buNone/>
              <a:tabLst/>
              <a:defRPr/>
            </a:pPr>
            <a:r>
              <a:rPr lang="en-US" b="0" baseline="0" dirty="0" smtClean="0"/>
              <a:t>Other community resources:</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0" baseline="0" dirty="0" smtClean="0"/>
              <a:t>Promote the www.preventchildinjury.ca website</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0" baseline="0" dirty="0" smtClean="0"/>
              <a:t>Promote email messaging system to your clients.  This will be discussed in more detail later.</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0" baseline="0" dirty="0" smtClean="0"/>
              <a:t>Local Public Health Unit for more information. Many have a central intake line for parenting information.</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0" baseline="0" dirty="0" smtClean="0"/>
              <a:t>Parachute Canada – non-profit national injury prevention organization</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0" baseline="0" dirty="0" smtClean="0"/>
              <a:t>Health Canada – product safety information</a:t>
            </a:r>
          </a:p>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b="0" baseline="0" dirty="0" smtClean="0"/>
              <a:t>Ministry of Transportation – car seats</a:t>
            </a:r>
          </a:p>
          <a:p>
            <a:endParaRPr lang="en-US"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19</a:t>
            </a:fld>
            <a:endParaRPr lang="en-US" dirty="0"/>
          </a:p>
        </p:txBody>
      </p:sp>
    </p:spTree>
    <p:extLst>
      <p:ext uri="{BB962C8B-B14F-4D97-AF65-F5344CB8AC3E}">
        <p14:creationId xmlns:p14="http://schemas.microsoft.com/office/powerpoint/2010/main" val="24605660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09800" y="255588"/>
            <a:ext cx="2303463" cy="1728787"/>
          </a:xfrm>
        </p:spPr>
      </p:sp>
      <p:sp>
        <p:nvSpPr>
          <p:cNvPr id="3" name="Notes Placeholder 2"/>
          <p:cNvSpPr>
            <a:spLocks noGrp="1"/>
          </p:cNvSpPr>
          <p:nvPr>
            <p:ph type="body" idx="1"/>
          </p:nvPr>
        </p:nvSpPr>
        <p:spPr>
          <a:xfrm>
            <a:off x="264840" y="2199928"/>
            <a:ext cx="6552728" cy="6624736"/>
          </a:xfrm>
        </p:spPr>
        <p:txBody>
          <a:bodyPr/>
          <a:lstStyle/>
          <a:p>
            <a:pPr marL="171450" indent="-171450">
              <a:buFont typeface="Arial" pitchFamily="34" charset="0"/>
              <a:buChar char="•"/>
            </a:pPr>
            <a:r>
              <a:rPr lang="en-US" b="0" baseline="0" dirty="0" smtClean="0"/>
              <a:t>Consider the time of year to host a workshop.  You may be more successful in later fall and winter then spring or summer.</a:t>
            </a:r>
          </a:p>
          <a:p>
            <a:pPr marL="171450" indent="-171450">
              <a:buFont typeface="Arial" pitchFamily="34" charset="0"/>
              <a:buChar char="•"/>
            </a:pPr>
            <a:r>
              <a:rPr lang="en-US" b="0" baseline="0" dirty="0" smtClean="0"/>
              <a:t>Promote the workshop around your agency through:</a:t>
            </a:r>
          </a:p>
          <a:p>
            <a:pPr marL="628650" lvl="1" indent="-171450">
              <a:buFont typeface="Arial" pitchFamily="34" charset="0"/>
              <a:buChar char="•"/>
            </a:pPr>
            <a:r>
              <a:rPr lang="en-US" sz="1200" kern="1200" dirty="0" smtClean="0">
                <a:solidFill>
                  <a:schemeClr val="tx1"/>
                </a:solidFill>
                <a:effectLst/>
                <a:latin typeface="+mn-lt"/>
                <a:ea typeface="+mn-ea"/>
                <a:cs typeface="+mn-cs"/>
              </a:rPr>
              <a:t>Posters (which will be available to post around your agency)</a:t>
            </a:r>
            <a:endParaRPr lang="en-CA" sz="1100" kern="1200" dirty="0" smtClean="0">
              <a:solidFill>
                <a:schemeClr val="tx1"/>
              </a:solidFill>
              <a:effectLst/>
              <a:latin typeface="+mn-lt"/>
              <a:ea typeface="+mn-ea"/>
              <a:cs typeface="+mn-cs"/>
            </a:endParaRPr>
          </a:p>
          <a:p>
            <a:pPr marL="628650" lvl="1" indent="-171450">
              <a:buFont typeface="Arial" pitchFamily="34" charset="0"/>
              <a:buChar char="•"/>
            </a:pPr>
            <a:r>
              <a:rPr lang="en-US" sz="1100" kern="1200" dirty="0" smtClean="0">
                <a:solidFill>
                  <a:schemeClr val="tx1"/>
                </a:solidFill>
                <a:effectLst/>
                <a:latin typeface="+mn-lt"/>
                <a:ea typeface="+mn-ea"/>
                <a:cs typeface="+mn-cs"/>
              </a:rPr>
              <a:t>Simple </a:t>
            </a:r>
            <a:r>
              <a:rPr lang="en-US" sz="1200" kern="1200" dirty="0" smtClean="0">
                <a:solidFill>
                  <a:schemeClr val="tx1"/>
                </a:solidFill>
                <a:effectLst/>
                <a:latin typeface="+mn-lt"/>
                <a:ea typeface="+mn-ea"/>
                <a:cs typeface="+mn-cs"/>
              </a:rPr>
              <a:t>conversations with parents/caregivers (drop-off or pick-up times may be the best way to plant the seed)</a:t>
            </a:r>
          </a:p>
          <a:p>
            <a:pPr marL="628650" lvl="1" indent="-171450">
              <a:buFont typeface="Arial" pitchFamily="34" charset="0"/>
              <a:buChar char="•"/>
            </a:pPr>
            <a:r>
              <a:rPr lang="en-US" sz="1200" kern="1200" dirty="0" smtClean="0">
                <a:solidFill>
                  <a:schemeClr val="tx1"/>
                </a:solidFill>
                <a:effectLst/>
                <a:latin typeface="+mn-lt"/>
                <a:ea typeface="+mn-ea"/>
                <a:cs typeface="+mn-cs"/>
              </a:rPr>
              <a:t>Getting parent/caregiver champions or role models from your agency on board first may promote additional attendance </a:t>
            </a:r>
            <a:endParaRPr lang="en-US" sz="1200" b="0" kern="1200" baseline="0" dirty="0" smtClean="0">
              <a:solidFill>
                <a:schemeClr val="tx1"/>
              </a:solidFill>
              <a:effectLst/>
              <a:latin typeface="+mn-lt"/>
              <a:ea typeface="+mn-ea"/>
              <a:cs typeface="+mn-cs"/>
            </a:endParaRPr>
          </a:p>
          <a:p>
            <a:pPr marL="628650" lvl="1" indent="-171450">
              <a:buFont typeface="Arial" pitchFamily="34" charset="0"/>
              <a:buChar char="•"/>
            </a:pPr>
            <a:r>
              <a:rPr lang="en-US" b="0" baseline="0" dirty="0" smtClean="0"/>
              <a:t>Send home info with parents/caregivers through flyers</a:t>
            </a:r>
          </a:p>
          <a:p>
            <a:r>
              <a:rPr lang="en-US" b="0" baseline="0" dirty="0" smtClean="0"/>
              <a:t>	</a:t>
            </a:r>
          </a:p>
        </p:txBody>
      </p:sp>
      <p:sp>
        <p:nvSpPr>
          <p:cNvPr id="4" name="Slide Number Placeholder 3"/>
          <p:cNvSpPr>
            <a:spLocks noGrp="1"/>
          </p:cNvSpPr>
          <p:nvPr>
            <p:ph type="sldNum" sz="quarter" idx="10"/>
          </p:nvPr>
        </p:nvSpPr>
        <p:spPr/>
        <p:txBody>
          <a:bodyPr/>
          <a:lstStyle/>
          <a:p>
            <a:fld id="{F4B0F562-2780-48D4-8B96-9E5BD756BC4D}" type="slidenum">
              <a:rPr lang="en-US" smtClean="0"/>
              <a:pPr/>
              <a:t>20</a:t>
            </a:fld>
            <a:endParaRPr lang="en-US" dirty="0"/>
          </a:p>
        </p:txBody>
      </p:sp>
    </p:spTree>
    <p:extLst>
      <p:ext uri="{BB962C8B-B14F-4D97-AF65-F5344CB8AC3E}">
        <p14:creationId xmlns:p14="http://schemas.microsoft.com/office/powerpoint/2010/main" val="7998896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US" dirty="0" smtClean="0"/>
              <a:t>Now</a:t>
            </a:r>
            <a:r>
              <a:rPr lang="en-US" baseline="0" dirty="0" smtClean="0"/>
              <a:t> we are going to discuss capitalizing on teachable moments to address child safety.</a:t>
            </a:r>
          </a:p>
          <a:p>
            <a:pPr marL="171450" indent="-171450">
              <a:buFont typeface="Arial" pitchFamily="34" charset="0"/>
              <a:buChar char="•"/>
            </a:pPr>
            <a:r>
              <a:rPr lang="en-US" sz="1200" kern="1200" baseline="0" dirty="0" smtClean="0">
                <a:solidFill>
                  <a:schemeClr val="tx1"/>
                </a:solidFill>
                <a:effectLst/>
                <a:latin typeface="+mn-lt"/>
                <a:ea typeface="+mn-ea"/>
                <a:cs typeface="+mn-cs"/>
              </a:rPr>
              <a:t>As professionals that work with children and families every day, you are in a unique and trusted position to discuss child safety.</a:t>
            </a:r>
            <a:endParaRPr lang="en-US" sz="1200" dirty="0" smtClean="0">
              <a:effectLst/>
            </a:endParaRPr>
          </a:p>
          <a:p>
            <a:pPr marL="171450" indent="-171450">
              <a:buFont typeface="Arial" pitchFamily="34" charset="0"/>
              <a:buChar char="•"/>
            </a:pPr>
            <a:r>
              <a:rPr lang="en-US" sz="1200" b="0" kern="1200" dirty="0" smtClean="0">
                <a:solidFill>
                  <a:schemeClr val="tx1"/>
                </a:solidFill>
                <a:effectLst/>
                <a:latin typeface="+mn-lt"/>
                <a:ea typeface="+mn-ea"/>
                <a:cs typeface="+mn-cs"/>
              </a:rPr>
              <a:t>What is a teachable moment?</a:t>
            </a:r>
            <a:r>
              <a:rPr lang="en-US" sz="1200" b="0" kern="1200" baseline="0" dirty="0" smtClean="0">
                <a:solidFill>
                  <a:schemeClr val="tx1"/>
                </a:solidFill>
                <a:effectLst/>
                <a:latin typeface="+mn-lt"/>
                <a:ea typeface="+mn-ea"/>
                <a:cs typeface="+mn-cs"/>
              </a:rPr>
              <a:t> </a:t>
            </a:r>
            <a:r>
              <a:rPr lang="en-US" sz="1200" b="0" kern="1200" dirty="0" smtClean="0">
                <a:solidFill>
                  <a:schemeClr val="tx1"/>
                </a:solidFill>
                <a:effectLst/>
                <a:latin typeface="+mn-lt"/>
                <a:ea typeface="+mn-ea"/>
                <a:cs typeface="+mn-cs"/>
              </a:rPr>
              <a:t>A teachable moment is an unplanned opportunity that arises where you have an ideal chance to educate or offer insight to a parent/caregiver about childhood injury prevention.  </a:t>
            </a:r>
          </a:p>
          <a:p>
            <a:pPr marL="171450" indent="-171450">
              <a:buFont typeface="Arial" pitchFamily="34" charset="0"/>
              <a:buChar char="•"/>
            </a:pPr>
            <a:r>
              <a:rPr lang="en-US" sz="1200" b="0" kern="1200" dirty="0" smtClean="0">
                <a:solidFill>
                  <a:schemeClr val="tx1"/>
                </a:solidFill>
                <a:effectLst/>
                <a:latin typeface="+mn-lt"/>
                <a:ea typeface="+mn-ea"/>
                <a:cs typeface="+mn-cs"/>
              </a:rPr>
              <a:t>Its</a:t>
            </a:r>
            <a:r>
              <a:rPr lang="en-US" sz="1200" b="0" kern="1200" baseline="0" dirty="0" smtClean="0">
                <a:solidFill>
                  <a:schemeClr val="tx1"/>
                </a:solidFill>
                <a:effectLst/>
                <a:latin typeface="+mn-lt"/>
                <a:ea typeface="+mn-ea"/>
                <a:cs typeface="+mn-cs"/>
              </a:rPr>
              <a:t> an opportunity to participate in reflective practice and engage the family beyond their current environment</a:t>
            </a:r>
            <a:endParaRPr lang="en-US" sz="1200" b="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4B0F562-2780-48D4-8B96-9E5BD756BC4D}" type="slidenum">
              <a:rPr lang="en-US" smtClean="0"/>
              <a:pPr/>
              <a:t>21</a:t>
            </a:fld>
            <a:endParaRPr lang="en-US" dirty="0"/>
          </a:p>
        </p:txBody>
      </p:sp>
    </p:spTree>
    <p:extLst>
      <p:ext uri="{BB962C8B-B14F-4D97-AF65-F5344CB8AC3E}">
        <p14:creationId xmlns:p14="http://schemas.microsoft.com/office/powerpoint/2010/main" val="394407762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3</a:t>
            </a:r>
            <a:r>
              <a:rPr lang="en-US" baseline="0" dirty="0" smtClean="0"/>
              <a:t> opportunities for teachable moments in one’s practice</a:t>
            </a:r>
          </a:p>
          <a:p>
            <a:endParaRPr lang="en-US" baseline="0" dirty="0" smtClean="0"/>
          </a:p>
          <a:p>
            <a:r>
              <a:rPr lang="en-US" baseline="0" dirty="0" smtClean="0"/>
              <a:t>(review bullets above)</a:t>
            </a:r>
            <a:endParaRPr lang="en-US"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22</a:t>
            </a:fld>
            <a:endParaRPr lang="en-US" dirty="0"/>
          </a:p>
        </p:txBody>
      </p:sp>
    </p:spTree>
    <p:extLst>
      <p:ext uri="{BB962C8B-B14F-4D97-AF65-F5344CB8AC3E}">
        <p14:creationId xmlns:p14="http://schemas.microsoft.com/office/powerpoint/2010/main" val="31911561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992313" y="400050"/>
            <a:ext cx="2952750" cy="2216150"/>
          </a:xfrm>
        </p:spPr>
      </p:sp>
      <p:sp>
        <p:nvSpPr>
          <p:cNvPr id="3" name="Notes Placeholder 2"/>
          <p:cNvSpPr>
            <a:spLocks noGrp="1"/>
          </p:cNvSpPr>
          <p:nvPr>
            <p:ph type="body" idx="1"/>
          </p:nvPr>
        </p:nvSpPr>
        <p:spPr>
          <a:xfrm>
            <a:off x="336848" y="2848000"/>
            <a:ext cx="6503912" cy="6048672"/>
          </a:xfrm>
        </p:spPr>
        <p:txBody>
          <a:bodyPr/>
          <a:lstStyle/>
          <a:p>
            <a:r>
              <a:rPr lang="en-US" b="0" i="1" dirty="0" smtClean="0"/>
              <a:t>(Share a video with participants</a:t>
            </a:r>
            <a:r>
              <a:rPr lang="en-US" b="0" i="1" baseline="0" dirty="0" smtClean="0"/>
              <a:t> that is approx. 2 ½ minutes.  You will require an internet connection.)</a:t>
            </a:r>
            <a:endParaRPr lang="en-US" b="0" i="1" dirty="0" smtClean="0"/>
          </a:p>
          <a:p>
            <a:endParaRPr lang="en-US" b="1" dirty="0" smtClean="0"/>
          </a:p>
          <a:p>
            <a:r>
              <a:rPr lang="en-US" b="0" dirty="0" smtClean="0"/>
              <a:t>So</a:t>
            </a:r>
            <a:r>
              <a:rPr lang="en-US" b="0" baseline="0" dirty="0" smtClean="0"/>
              <a:t> now we are going to watch a series of videos. These videos were scripted by RECEs across Ontario. They will highlight different risks for injuries and parental responses to conversations on child safety. You are going to observe the RECE and parent response to different approaches using the </a:t>
            </a:r>
            <a:r>
              <a:rPr lang="en-US" b="1" baseline="0" dirty="0" smtClean="0"/>
              <a:t>What? So What? Now What? </a:t>
            </a:r>
            <a:r>
              <a:rPr lang="en-US" b="0" baseline="0" dirty="0" smtClean="0"/>
              <a:t>concept. Parents and caregivers respond in different ways when you engage them in child safety.  Let’s start by watching a scenario where the parent is receptive to receiving child safety information.</a:t>
            </a:r>
          </a:p>
          <a:p>
            <a:r>
              <a:rPr lang="en-US" b="0" i="1" baseline="0" dirty="0" smtClean="0"/>
              <a:t>(click on image to play video)</a:t>
            </a:r>
            <a:endParaRPr lang="en-US" sz="1200" kern="1200" dirty="0" smtClean="0">
              <a:solidFill>
                <a:schemeClr val="tx1"/>
              </a:solidFill>
              <a:effectLst/>
              <a:latin typeface="+mn-lt"/>
              <a:ea typeface="+mn-ea"/>
              <a:cs typeface="+mn-cs"/>
            </a:endParaRPr>
          </a:p>
          <a:p>
            <a:pPr marL="0" lvl="0" indent="0">
              <a:buFont typeface="Arial" pitchFamily="34" charset="0"/>
              <a:buNone/>
            </a:pPr>
            <a:endParaRPr lang="en-US" sz="1200" b="0" kern="1200" baseline="0" dirty="0" smtClean="0">
              <a:solidFill>
                <a:schemeClr val="tx1"/>
              </a:solidFill>
              <a:effectLst/>
              <a:latin typeface="+mn-lt"/>
              <a:ea typeface="+mn-ea"/>
              <a:cs typeface="+mn-cs"/>
            </a:endParaRPr>
          </a:p>
          <a:p>
            <a:pPr marL="0" lvl="0" indent="0">
              <a:buFont typeface="Arial" pitchFamily="34" charset="0"/>
              <a:buNone/>
            </a:pPr>
            <a:r>
              <a:rPr lang="en-US" sz="1200" b="1" kern="1200" baseline="0" dirty="0" smtClean="0">
                <a:solidFill>
                  <a:schemeClr val="tx1"/>
                </a:solidFill>
                <a:effectLst/>
                <a:latin typeface="+mn-lt"/>
                <a:ea typeface="+mn-ea"/>
                <a:cs typeface="+mn-cs"/>
              </a:rPr>
              <a:t>Post Video Discussion:</a:t>
            </a:r>
            <a:endParaRPr lang="en-US" sz="1200" kern="1200" dirty="0" smtClean="0">
              <a:solidFill>
                <a:schemeClr val="tx1"/>
              </a:solidFill>
              <a:effectLst/>
              <a:latin typeface="+mn-lt"/>
              <a:ea typeface="+mn-ea"/>
              <a:cs typeface="+mn-cs"/>
            </a:endParaRPr>
          </a:p>
          <a:p>
            <a:pPr marL="171450" lvl="0" indent="-171450">
              <a:buFont typeface="Arial" pitchFamily="34" charset="0"/>
              <a:buChar char="•"/>
            </a:pPr>
            <a:r>
              <a:rPr lang="en-US" sz="1200" kern="1200" dirty="0" smtClean="0">
                <a:solidFill>
                  <a:schemeClr val="tx1"/>
                </a:solidFill>
                <a:effectLst/>
                <a:latin typeface="+mn-lt"/>
                <a:ea typeface="+mn-ea"/>
                <a:cs typeface="+mn-cs"/>
              </a:rPr>
              <a:t>What strategies did</a:t>
            </a:r>
            <a:r>
              <a:rPr lang="en-US" sz="1200" kern="1200" baseline="0" dirty="0" smtClean="0">
                <a:solidFill>
                  <a:schemeClr val="tx1"/>
                </a:solidFill>
                <a:effectLst/>
                <a:latin typeface="+mn-lt"/>
                <a:ea typeface="+mn-ea"/>
                <a:cs typeface="+mn-cs"/>
              </a:rPr>
              <a:t> the RECE use to discuss child safety with the mom</a:t>
            </a:r>
            <a:r>
              <a:rPr lang="en-US" sz="1200" kern="1200" dirty="0" smtClean="0">
                <a:solidFill>
                  <a:schemeClr val="tx1"/>
                </a:solidFill>
                <a:effectLst/>
                <a:latin typeface="+mn-lt"/>
                <a:ea typeface="+mn-ea"/>
                <a:cs typeface="+mn-cs"/>
              </a:rPr>
              <a:t>?</a:t>
            </a:r>
          </a:p>
          <a:p>
            <a:pPr marL="457200" lvl="1" indent="0">
              <a:buFontTx/>
              <a:buNone/>
            </a:pPr>
            <a:r>
              <a:rPr lang="en-US" sz="1200" i="1" kern="1200" dirty="0" smtClean="0">
                <a:solidFill>
                  <a:schemeClr val="tx1"/>
                </a:solidFill>
                <a:effectLst/>
                <a:latin typeface="+mn-lt"/>
                <a:ea typeface="+mn-ea"/>
                <a:cs typeface="+mn-cs"/>
              </a:rPr>
              <a:t>Potential</a:t>
            </a:r>
            <a:r>
              <a:rPr lang="en-US" sz="1200" i="1" kern="1200" baseline="0" dirty="0" smtClean="0">
                <a:solidFill>
                  <a:schemeClr val="tx1"/>
                </a:solidFill>
                <a:effectLst/>
                <a:latin typeface="+mn-lt"/>
                <a:ea typeface="+mn-ea"/>
                <a:cs typeface="+mn-cs"/>
              </a:rPr>
              <a:t> answers include:</a:t>
            </a:r>
            <a:endParaRPr lang="en-US" sz="1200" i="1" kern="1200" dirty="0" smtClean="0">
              <a:solidFill>
                <a:schemeClr val="tx1"/>
              </a:solidFill>
              <a:effectLst/>
              <a:latin typeface="+mn-lt"/>
              <a:ea typeface="+mn-ea"/>
              <a:cs typeface="+mn-cs"/>
            </a:endParaRPr>
          </a:p>
          <a:p>
            <a:pPr marL="628650" lvl="1" indent="-171450">
              <a:buFont typeface="Arial" pitchFamily="34" charset="0"/>
              <a:buChar char="•"/>
            </a:pPr>
            <a:r>
              <a:rPr lang="en-US" sz="1200" b="1" kern="1200" dirty="0" smtClean="0">
                <a:solidFill>
                  <a:schemeClr val="tx1"/>
                </a:solidFill>
                <a:effectLst/>
                <a:latin typeface="+mn-lt"/>
                <a:ea typeface="+mn-ea"/>
                <a:cs typeface="+mn-cs"/>
              </a:rPr>
              <a:t>What? So What?</a:t>
            </a:r>
            <a:r>
              <a:rPr lang="en-US" sz="1200" b="1" kern="1200" baseline="0" dirty="0" smtClean="0">
                <a:solidFill>
                  <a:schemeClr val="tx1"/>
                </a:solidFill>
                <a:effectLst/>
                <a:latin typeface="+mn-lt"/>
                <a:ea typeface="+mn-ea"/>
                <a:cs typeface="+mn-cs"/>
              </a:rPr>
              <a:t> Now What? </a:t>
            </a:r>
            <a:r>
              <a:rPr lang="en-US" sz="1200" kern="1200" baseline="0" dirty="0" smtClean="0">
                <a:solidFill>
                  <a:schemeClr val="tx1"/>
                </a:solidFill>
                <a:effectLst/>
                <a:latin typeface="+mn-lt"/>
                <a:ea typeface="+mn-ea"/>
                <a:cs typeface="+mn-cs"/>
              </a:rPr>
              <a:t>concept</a:t>
            </a:r>
            <a:endParaRPr lang="en-US" sz="1200" kern="1200" dirty="0" smtClean="0">
              <a:solidFill>
                <a:schemeClr val="tx1"/>
              </a:solidFill>
              <a:effectLst/>
              <a:latin typeface="+mn-lt"/>
              <a:ea typeface="+mn-ea"/>
              <a:cs typeface="+mn-cs"/>
            </a:endParaRPr>
          </a:p>
          <a:p>
            <a:pPr marL="628650" lvl="1" indent="-171450">
              <a:buFont typeface="Arial" pitchFamily="34" charset="0"/>
              <a:buChar char="•"/>
            </a:pPr>
            <a:r>
              <a:rPr lang="en-US" sz="1200" kern="1200" dirty="0" smtClean="0">
                <a:solidFill>
                  <a:schemeClr val="tx1"/>
                </a:solidFill>
                <a:effectLst/>
                <a:latin typeface="+mn-lt"/>
                <a:ea typeface="+mn-ea"/>
                <a:cs typeface="+mn-cs"/>
              </a:rPr>
              <a:t>Acknowledge </a:t>
            </a:r>
            <a:r>
              <a:rPr lang="en-US" sz="1200" kern="1200" baseline="0" dirty="0" smtClean="0">
                <a:solidFill>
                  <a:schemeClr val="tx1"/>
                </a:solidFill>
                <a:effectLst/>
                <a:latin typeface="+mn-lt"/>
                <a:ea typeface="+mn-ea"/>
                <a:cs typeface="+mn-cs"/>
              </a:rPr>
              <a:t>that parenting can be a challenge</a:t>
            </a:r>
            <a:endParaRPr lang="en-US" sz="1200" kern="1200" dirty="0" smtClean="0">
              <a:solidFill>
                <a:schemeClr val="tx1"/>
              </a:solidFill>
              <a:effectLst/>
              <a:latin typeface="+mn-lt"/>
              <a:ea typeface="+mn-ea"/>
              <a:cs typeface="+mn-cs"/>
            </a:endParaRPr>
          </a:p>
          <a:p>
            <a:pPr marL="628650" lvl="1" indent="-171450">
              <a:buFont typeface="Arial" pitchFamily="34" charset="0"/>
              <a:buChar char="•"/>
            </a:pPr>
            <a:r>
              <a:rPr lang="en-US" sz="1200" kern="1200" dirty="0" smtClean="0">
                <a:solidFill>
                  <a:schemeClr val="tx1"/>
                </a:solidFill>
                <a:effectLst/>
                <a:latin typeface="+mn-lt"/>
                <a:ea typeface="+mn-ea"/>
                <a:cs typeface="+mn-cs"/>
              </a:rPr>
              <a:t>Non-verbal posturing (receptive, arms</a:t>
            </a:r>
            <a:r>
              <a:rPr lang="en-US" sz="1200" kern="1200" baseline="0" dirty="0" smtClean="0">
                <a:solidFill>
                  <a:schemeClr val="tx1"/>
                </a:solidFill>
                <a:effectLst/>
                <a:latin typeface="+mn-lt"/>
                <a:ea typeface="+mn-ea"/>
                <a:cs typeface="+mn-cs"/>
              </a:rPr>
              <a:t> not crossed)</a:t>
            </a:r>
          </a:p>
          <a:p>
            <a:pPr marL="628650" lvl="1" indent="-171450">
              <a:buFont typeface="Arial" pitchFamily="34" charset="0"/>
              <a:buChar char="•"/>
            </a:pPr>
            <a:r>
              <a:rPr lang="en-US" sz="1200" kern="1200" baseline="0" dirty="0" smtClean="0">
                <a:solidFill>
                  <a:schemeClr val="tx1"/>
                </a:solidFill>
                <a:effectLst/>
                <a:latin typeface="+mn-lt"/>
                <a:ea typeface="+mn-ea"/>
                <a:cs typeface="+mn-cs"/>
              </a:rPr>
              <a:t>Respectful, non-judgmental language</a:t>
            </a:r>
          </a:p>
          <a:p>
            <a:pPr marL="628650" lvl="1" indent="-171450">
              <a:buFont typeface="Arial" pitchFamily="34" charset="0"/>
              <a:buChar char="•"/>
            </a:pPr>
            <a:r>
              <a:rPr lang="en-US" sz="1200" kern="1200" baseline="0" dirty="0" smtClean="0">
                <a:solidFill>
                  <a:schemeClr val="tx1"/>
                </a:solidFill>
                <a:effectLst/>
                <a:latin typeface="+mn-lt"/>
                <a:ea typeface="+mn-ea"/>
                <a:cs typeface="+mn-cs"/>
              </a:rPr>
              <a:t>Using open ended questions (what can the parent do in their own home that works for them; building their problem solving skills)</a:t>
            </a:r>
          </a:p>
          <a:p>
            <a:pPr marL="628650" lvl="1" indent="-171450">
              <a:buFont typeface="Arial" pitchFamily="34" charset="0"/>
              <a:buChar char="•"/>
            </a:pPr>
            <a:r>
              <a:rPr lang="en-US" sz="1200" kern="1200" baseline="0" dirty="0" smtClean="0">
                <a:solidFill>
                  <a:schemeClr val="tx1"/>
                </a:solidFill>
                <a:effectLst/>
                <a:latin typeface="+mn-lt"/>
                <a:ea typeface="+mn-ea"/>
                <a:cs typeface="+mn-cs"/>
              </a:rPr>
              <a:t>Encouraging parent to identify own solutions</a:t>
            </a:r>
          </a:p>
        </p:txBody>
      </p:sp>
      <p:sp>
        <p:nvSpPr>
          <p:cNvPr id="4" name="Slide Number Placeholder 3"/>
          <p:cNvSpPr>
            <a:spLocks noGrp="1"/>
          </p:cNvSpPr>
          <p:nvPr>
            <p:ph type="sldNum" sz="quarter" idx="10"/>
          </p:nvPr>
        </p:nvSpPr>
        <p:spPr/>
        <p:txBody>
          <a:bodyPr/>
          <a:lstStyle/>
          <a:p>
            <a:fld id="{F4B0F562-2780-48D4-8B96-9E5BD756BC4D}" type="slidenum">
              <a:rPr lang="en-US" smtClean="0"/>
              <a:pPr/>
              <a:t>23</a:t>
            </a:fld>
            <a:endParaRPr lang="en-US" dirty="0"/>
          </a:p>
        </p:txBody>
      </p:sp>
    </p:spTree>
    <p:extLst>
      <p:ext uri="{BB962C8B-B14F-4D97-AF65-F5344CB8AC3E}">
        <p14:creationId xmlns:p14="http://schemas.microsoft.com/office/powerpoint/2010/main" val="13026885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0" i="0" baseline="0" dirty="0" smtClean="0"/>
              <a:t>This video is just over 3 minutes. </a:t>
            </a:r>
            <a:r>
              <a:rPr lang="en-US" b="0" i="1" baseline="0" dirty="0" smtClean="0"/>
              <a:t>(click on image to play video)</a:t>
            </a:r>
            <a:endParaRPr lang="en-US" sz="1200" kern="1200" dirty="0" smtClean="0">
              <a:solidFill>
                <a:schemeClr val="tx1"/>
              </a:solidFill>
              <a:effectLst/>
              <a:latin typeface="+mn-lt"/>
              <a:ea typeface="+mn-ea"/>
              <a:cs typeface="+mn-cs"/>
            </a:endParaRPr>
          </a:p>
          <a:p>
            <a:endParaRPr lang="en-US" b="1" dirty="0" smtClean="0"/>
          </a:p>
          <a:p>
            <a:pPr marL="0" lvl="0" indent="0">
              <a:buFont typeface="Arial" pitchFamily="34" charset="0"/>
              <a:buNone/>
            </a:pPr>
            <a:r>
              <a:rPr lang="en-US" sz="1200" b="1" kern="1200" baseline="0" dirty="0" smtClean="0">
                <a:solidFill>
                  <a:schemeClr val="tx1"/>
                </a:solidFill>
                <a:effectLst/>
                <a:latin typeface="+mn-lt"/>
                <a:ea typeface="+mn-ea"/>
                <a:cs typeface="+mn-cs"/>
              </a:rPr>
              <a:t>Post Video Discussion:</a:t>
            </a:r>
            <a:endParaRPr lang="en-US" sz="1200" kern="1200" dirty="0" smtClean="0">
              <a:solidFill>
                <a:schemeClr val="tx1"/>
              </a:solidFill>
              <a:effectLst/>
              <a:latin typeface="+mn-lt"/>
              <a:ea typeface="+mn-ea"/>
              <a:cs typeface="+mn-cs"/>
            </a:endParaRPr>
          </a:p>
          <a:p>
            <a:pPr marL="171450" lvl="0" indent="-171450">
              <a:buFont typeface="Arial" pitchFamily="34" charset="0"/>
              <a:buChar char="•"/>
            </a:pPr>
            <a:r>
              <a:rPr lang="en-US" sz="1200" kern="1200" dirty="0" smtClean="0">
                <a:solidFill>
                  <a:schemeClr val="tx1"/>
                </a:solidFill>
                <a:effectLst/>
                <a:latin typeface="+mn-lt"/>
                <a:ea typeface="+mn-ea"/>
                <a:cs typeface="+mn-cs"/>
              </a:rPr>
              <a:t>What new or different strategies did</a:t>
            </a:r>
            <a:r>
              <a:rPr lang="en-US" sz="1200" kern="1200" baseline="0" dirty="0" smtClean="0">
                <a:solidFill>
                  <a:schemeClr val="tx1"/>
                </a:solidFill>
                <a:effectLst/>
                <a:latin typeface="+mn-lt"/>
                <a:ea typeface="+mn-ea"/>
                <a:cs typeface="+mn-cs"/>
              </a:rPr>
              <a:t> the RECE use to discuss child safety with the mom in this scenario</a:t>
            </a:r>
            <a:r>
              <a:rPr lang="en-US" sz="1200" kern="1200" dirty="0" smtClean="0">
                <a:solidFill>
                  <a:schemeClr val="tx1"/>
                </a:solidFill>
                <a:effectLst/>
                <a:latin typeface="+mn-lt"/>
                <a:ea typeface="+mn-ea"/>
                <a:cs typeface="+mn-cs"/>
              </a:rPr>
              <a:t>?</a:t>
            </a:r>
          </a:p>
          <a:p>
            <a:pPr marL="457200" lvl="1" indent="0">
              <a:buFontTx/>
              <a:buNone/>
            </a:pPr>
            <a:r>
              <a:rPr lang="en-US" sz="1200" i="1" kern="1200" dirty="0" smtClean="0">
                <a:solidFill>
                  <a:schemeClr val="tx1"/>
                </a:solidFill>
                <a:effectLst/>
                <a:latin typeface="+mn-lt"/>
                <a:ea typeface="+mn-ea"/>
                <a:cs typeface="+mn-cs"/>
              </a:rPr>
              <a:t>Potential</a:t>
            </a:r>
            <a:r>
              <a:rPr lang="en-US" sz="1200" i="1" kern="1200" baseline="0" dirty="0" smtClean="0">
                <a:solidFill>
                  <a:schemeClr val="tx1"/>
                </a:solidFill>
                <a:effectLst/>
                <a:latin typeface="+mn-lt"/>
                <a:ea typeface="+mn-ea"/>
                <a:cs typeface="+mn-cs"/>
              </a:rPr>
              <a:t> answers include:</a:t>
            </a:r>
            <a:endParaRPr lang="en-US" sz="1200" i="1" kern="1200" dirty="0" smtClean="0">
              <a:solidFill>
                <a:schemeClr val="tx1"/>
              </a:solidFill>
              <a:effectLst/>
              <a:latin typeface="+mn-lt"/>
              <a:ea typeface="+mn-ea"/>
              <a:cs typeface="+mn-cs"/>
            </a:endParaRPr>
          </a:p>
          <a:p>
            <a:pPr marL="628650" lvl="1" indent="-171450">
              <a:buFont typeface="Arial" pitchFamily="34" charset="0"/>
              <a:buChar char="•"/>
            </a:pPr>
            <a:r>
              <a:rPr lang="en-US" sz="1200" kern="1200" baseline="0" dirty="0" smtClean="0">
                <a:solidFill>
                  <a:schemeClr val="tx1"/>
                </a:solidFill>
                <a:effectLst/>
                <a:latin typeface="+mn-lt"/>
                <a:ea typeface="+mn-ea"/>
                <a:cs typeface="+mn-cs"/>
              </a:rPr>
              <a:t>Clarifying how a developmental skill is related to risk of injury</a:t>
            </a:r>
          </a:p>
          <a:p>
            <a:pPr marL="628650" lvl="1" indent="-171450">
              <a:buFont typeface="Arial" pitchFamily="34" charset="0"/>
              <a:buChar char="•"/>
            </a:pPr>
            <a:r>
              <a:rPr lang="en-US" sz="1200" kern="1200" baseline="0" dirty="0" smtClean="0">
                <a:solidFill>
                  <a:schemeClr val="tx1"/>
                </a:solidFill>
                <a:effectLst/>
                <a:latin typeface="+mn-lt"/>
                <a:ea typeface="+mn-ea"/>
                <a:cs typeface="+mn-cs"/>
              </a:rPr>
              <a:t>Visualizing home environment</a:t>
            </a:r>
          </a:p>
          <a:p>
            <a:endParaRPr lang="en-US"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24</a:t>
            </a:fld>
            <a:endParaRPr lang="en-US" dirty="0"/>
          </a:p>
        </p:txBody>
      </p:sp>
    </p:spTree>
    <p:extLst>
      <p:ext uri="{BB962C8B-B14F-4D97-AF65-F5344CB8AC3E}">
        <p14:creationId xmlns:p14="http://schemas.microsoft.com/office/powerpoint/2010/main" val="13026885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baseline="0" dirty="0" smtClean="0"/>
              <a:t>This video is just under four minutes. </a:t>
            </a:r>
            <a:r>
              <a:rPr lang="en-US" b="0" i="1" baseline="0" dirty="0" smtClean="0"/>
              <a:t>(click on image to play video)</a:t>
            </a:r>
            <a:endParaRPr lang="en-US" sz="1200" kern="1200" dirty="0" smtClean="0">
              <a:solidFill>
                <a:schemeClr val="tx1"/>
              </a:solidFill>
              <a:effectLst/>
              <a:latin typeface="+mn-lt"/>
              <a:ea typeface="+mn-ea"/>
              <a:cs typeface="+mn-cs"/>
            </a:endParaRPr>
          </a:p>
          <a:p>
            <a:endParaRPr lang="en-US" b="1" dirty="0" smtClean="0"/>
          </a:p>
          <a:p>
            <a:pPr marL="0" lvl="0" indent="0">
              <a:buFont typeface="Arial" pitchFamily="34" charset="0"/>
              <a:buNone/>
            </a:pPr>
            <a:r>
              <a:rPr lang="en-US" sz="1200" b="1" kern="1200" baseline="0" dirty="0" smtClean="0">
                <a:solidFill>
                  <a:schemeClr val="tx1"/>
                </a:solidFill>
                <a:effectLst/>
                <a:latin typeface="+mn-lt"/>
                <a:ea typeface="+mn-ea"/>
                <a:cs typeface="+mn-cs"/>
              </a:rPr>
              <a:t>Post Video Discussion:</a:t>
            </a:r>
            <a:endParaRPr lang="en-US" sz="1200" kern="1200" dirty="0" smtClean="0">
              <a:solidFill>
                <a:schemeClr val="tx1"/>
              </a:solidFill>
              <a:effectLst/>
              <a:latin typeface="+mn-lt"/>
              <a:ea typeface="+mn-ea"/>
              <a:cs typeface="+mn-cs"/>
            </a:endParaRPr>
          </a:p>
          <a:p>
            <a:pPr marL="171450" lvl="0" indent="-171450">
              <a:buFont typeface="Arial" pitchFamily="34" charset="0"/>
              <a:buChar char="•"/>
            </a:pPr>
            <a:r>
              <a:rPr lang="en-US" sz="1200" kern="1200" dirty="0" smtClean="0">
                <a:solidFill>
                  <a:schemeClr val="tx1"/>
                </a:solidFill>
                <a:effectLst/>
                <a:latin typeface="+mn-lt"/>
                <a:ea typeface="+mn-ea"/>
                <a:cs typeface="+mn-cs"/>
              </a:rPr>
              <a:t>What new or different strategies did</a:t>
            </a:r>
            <a:r>
              <a:rPr lang="en-US" sz="1200" kern="1200" baseline="0" dirty="0" smtClean="0">
                <a:solidFill>
                  <a:schemeClr val="tx1"/>
                </a:solidFill>
                <a:effectLst/>
                <a:latin typeface="+mn-lt"/>
                <a:ea typeface="+mn-ea"/>
                <a:cs typeface="+mn-cs"/>
              </a:rPr>
              <a:t> the RECE use to discuss child safety with the mom in this scenario</a:t>
            </a:r>
            <a:r>
              <a:rPr lang="en-US" sz="1200" kern="1200" dirty="0" smtClean="0">
                <a:solidFill>
                  <a:schemeClr val="tx1"/>
                </a:solidFill>
                <a:effectLst/>
                <a:latin typeface="+mn-lt"/>
                <a:ea typeface="+mn-ea"/>
                <a:cs typeface="+mn-cs"/>
              </a:rPr>
              <a:t>?</a:t>
            </a:r>
          </a:p>
          <a:p>
            <a:pPr marL="457200" lvl="1" indent="0">
              <a:buFontTx/>
              <a:buNone/>
            </a:pPr>
            <a:r>
              <a:rPr lang="en-US" sz="1200" i="1" kern="1200" dirty="0" smtClean="0">
                <a:solidFill>
                  <a:schemeClr val="tx1"/>
                </a:solidFill>
                <a:effectLst/>
                <a:latin typeface="+mn-lt"/>
                <a:ea typeface="+mn-ea"/>
                <a:cs typeface="+mn-cs"/>
              </a:rPr>
              <a:t>Potential</a:t>
            </a:r>
            <a:r>
              <a:rPr lang="en-US" sz="1200" i="1" kern="1200" baseline="0" dirty="0" smtClean="0">
                <a:solidFill>
                  <a:schemeClr val="tx1"/>
                </a:solidFill>
                <a:effectLst/>
                <a:latin typeface="+mn-lt"/>
                <a:ea typeface="+mn-ea"/>
                <a:cs typeface="+mn-cs"/>
              </a:rPr>
              <a:t> answers include:</a:t>
            </a:r>
            <a:endParaRPr lang="en-US" sz="1200" i="1" kern="1200" dirty="0" smtClean="0">
              <a:solidFill>
                <a:schemeClr val="tx1"/>
              </a:solidFill>
              <a:effectLst/>
              <a:latin typeface="+mn-lt"/>
              <a:ea typeface="+mn-ea"/>
              <a:cs typeface="+mn-cs"/>
            </a:endParaRPr>
          </a:p>
          <a:p>
            <a:pPr marL="1085850" lvl="2" indent="-171450">
              <a:buFont typeface="Arial" pitchFamily="34" charset="0"/>
              <a:buChar char="•"/>
            </a:pPr>
            <a:r>
              <a:rPr lang="en-US" dirty="0" smtClean="0"/>
              <a:t>Encouraging play while balancing</a:t>
            </a:r>
            <a:r>
              <a:rPr lang="en-US" baseline="0" dirty="0" smtClean="0"/>
              <a:t> safety</a:t>
            </a:r>
            <a:endParaRPr lang="en-US" dirty="0" smtClean="0"/>
          </a:p>
          <a:p>
            <a:pPr marL="1085850" lvl="2" indent="-171450">
              <a:buFont typeface="Arial" pitchFamily="34" charset="0"/>
              <a:buChar char="•"/>
            </a:pPr>
            <a:r>
              <a:rPr lang="en-US" dirty="0" smtClean="0"/>
              <a:t>Highlighting the severity of some injuries such</a:t>
            </a:r>
            <a:r>
              <a:rPr lang="en-US" baseline="0" dirty="0" smtClean="0"/>
              <a:t> as head injuries</a:t>
            </a:r>
          </a:p>
          <a:p>
            <a:pPr marL="1085850" lvl="2" indent="-171450">
              <a:buFont typeface="Arial" pitchFamily="34" charset="0"/>
              <a:buChar char="•"/>
            </a:pPr>
            <a:r>
              <a:rPr lang="en-US" baseline="0" dirty="0" smtClean="0"/>
              <a:t>Relating to personal experiences</a:t>
            </a:r>
            <a:endParaRPr lang="en-US" dirty="0" smtClean="0"/>
          </a:p>
          <a:p>
            <a:endParaRPr lang="en-US" dirty="0" smtClean="0"/>
          </a:p>
          <a:p>
            <a:r>
              <a:rPr lang="en-US" b="1" dirty="0" smtClean="0"/>
              <a:t>Highlight:</a:t>
            </a:r>
          </a:p>
          <a:p>
            <a:r>
              <a:rPr lang="en-US" dirty="0" smtClean="0"/>
              <a:t>There</a:t>
            </a:r>
            <a:r>
              <a:rPr lang="en-US" baseline="0" dirty="0" smtClean="0"/>
              <a:t> is no one strategy or solution that will work for every parent or caregiver.  It is important for them to use their own parenting judgment and for us to help them develop those skills to make safe decisions.  They know their children and homes the best.  Through teachable moments we can help them identify risks and prevent injuries that work of them.</a:t>
            </a:r>
          </a:p>
          <a:p>
            <a:endParaRPr lang="en-US" baseline="0" dirty="0" smtClean="0"/>
          </a:p>
          <a:p>
            <a:r>
              <a:rPr lang="en-US" i="1" baseline="0" dirty="0" smtClean="0"/>
              <a:t>(Role Paly Activity: pending the needs of the group, ask them to role play a scenario using </a:t>
            </a:r>
            <a:r>
              <a:rPr lang="en-US" b="1" i="1" baseline="0" dirty="0" smtClean="0"/>
              <a:t>What? So What? Now What?)</a:t>
            </a:r>
            <a:endParaRPr lang="en-US" b="1" i="1"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25</a:t>
            </a:fld>
            <a:endParaRPr lang="en-US" dirty="0"/>
          </a:p>
        </p:txBody>
      </p:sp>
    </p:spTree>
    <p:extLst>
      <p:ext uri="{BB962C8B-B14F-4D97-AF65-F5344CB8AC3E}">
        <p14:creationId xmlns:p14="http://schemas.microsoft.com/office/powerpoint/2010/main" val="13026885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itchFamily="34" charset="0"/>
              <a:buNone/>
            </a:pPr>
            <a:r>
              <a:rPr lang="en-US" dirty="0" smtClean="0"/>
              <a:t>Outside</a:t>
            </a:r>
            <a:r>
              <a:rPr lang="en-US" baseline="0" dirty="0" smtClean="0"/>
              <a:t> of providing messaging during workshops and teachable moments, we are asking you to promote a website and email messaging service to your families parents/caregivers</a:t>
            </a:r>
          </a:p>
          <a:p>
            <a:endParaRPr lang="en-US"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26</a:t>
            </a:fld>
            <a:endParaRPr lang="en-US" dirty="0"/>
          </a:p>
        </p:txBody>
      </p:sp>
    </p:spTree>
    <p:extLst>
      <p:ext uri="{BB962C8B-B14F-4D97-AF65-F5344CB8AC3E}">
        <p14:creationId xmlns:p14="http://schemas.microsoft.com/office/powerpoint/2010/main" val="21014311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baseline="0" dirty="0" smtClean="0"/>
              <a:t>How the Website &amp; Email Messaging System Work</a:t>
            </a:r>
          </a:p>
          <a:p>
            <a:pPr marL="171450" indent="-171450">
              <a:buFont typeface="Arial" pitchFamily="34" charset="0"/>
              <a:buChar char="•"/>
            </a:pPr>
            <a:r>
              <a:rPr lang="en-US" baseline="0" dirty="0" smtClean="0"/>
              <a:t>preventchildinjury.ca is a simple website for parents, caregivers, and professionals to access child safety information</a:t>
            </a:r>
          </a:p>
          <a:p>
            <a:pPr marL="171450" indent="-171450">
              <a:buFont typeface="Arial" pitchFamily="34" charset="0"/>
              <a:buChar char="•"/>
            </a:pPr>
            <a:r>
              <a:rPr lang="en-US" baseline="0" dirty="0" smtClean="0"/>
              <a:t>Parents and caregivers can also sign up to receive free emails about child safety based on their child’s age</a:t>
            </a:r>
          </a:p>
          <a:p>
            <a:pPr marL="171450" marR="0" lvl="1"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kern="1200" dirty="0" smtClean="0">
                <a:solidFill>
                  <a:schemeClr val="tx1"/>
                </a:solidFill>
                <a:effectLst/>
                <a:latin typeface="+mn-lt"/>
                <a:ea typeface="+mn-ea"/>
                <a:cs typeface="+mn-cs"/>
              </a:rPr>
              <a:t>The emails are framed</a:t>
            </a:r>
            <a:r>
              <a:rPr lang="en-US" sz="1200" kern="1200" baseline="0" dirty="0" smtClean="0">
                <a:solidFill>
                  <a:schemeClr val="tx1"/>
                </a:solidFill>
                <a:effectLst/>
                <a:latin typeface="+mn-lt"/>
                <a:ea typeface="+mn-ea"/>
                <a:cs typeface="+mn-cs"/>
              </a:rPr>
              <a:t> using </a:t>
            </a:r>
            <a:r>
              <a:rPr lang="en-US" sz="1200" b="1" kern="1200" baseline="0" dirty="0" smtClean="0">
                <a:solidFill>
                  <a:schemeClr val="tx1"/>
                </a:solidFill>
                <a:effectLst/>
                <a:latin typeface="+mn-lt"/>
                <a:ea typeface="+mn-ea"/>
                <a:cs typeface="+mn-cs"/>
              </a:rPr>
              <a:t>What? So What Now What?</a:t>
            </a:r>
          </a:p>
          <a:p>
            <a:pPr marL="171450" marR="0" lvl="1"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kern="1200" baseline="0" dirty="0" smtClean="0">
                <a:solidFill>
                  <a:schemeClr val="tx1"/>
                </a:solidFill>
                <a:effectLst/>
                <a:latin typeface="+mn-lt"/>
                <a:ea typeface="+mn-ea"/>
                <a:cs typeface="+mn-cs"/>
              </a:rPr>
              <a:t>All parents or caregivers have to do is enter in their email address and child’s birth date.  The emails are then tailored to the child’s age to help them connect developmental milestones with risks for injury, as well as some prevention ideas to get them started. They also enter a password so that they can change their information at any time.</a:t>
            </a:r>
          </a:p>
          <a:p>
            <a:pPr marL="171450" marR="0" lvl="1"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US" sz="1200" b="0" kern="1200" baseline="0" dirty="0" smtClean="0">
                <a:solidFill>
                  <a:schemeClr val="tx1"/>
                </a:solidFill>
                <a:effectLst/>
                <a:latin typeface="+mn-lt"/>
                <a:ea typeface="+mn-ea"/>
                <a:cs typeface="+mn-cs"/>
              </a:rPr>
              <a:t>They can unsubscribe at any time.</a:t>
            </a:r>
            <a:endParaRPr lang="en-US" sz="1200" b="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F4B0F562-2780-48D4-8B96-9E5BD756BC4D}" type="slidenum">
              <a:rPr lang="en-US" smtClean="0"/>
              <a:pPr/>
              <a:t>27</a:t>
            </a:fld>
            <a:endParaRPr lang="en-US" dirty="0"/>
          </a:p>
        </p:txBody>
      </p:sp>
    </p:spTree>
    <p:extLst>
      <p:ext uri="{BB962C8B-B14F-4D97-AF65-F5344CB8AC3E}">
        <p14:creationId xmlns:p14="http://schemas.microsoft.com/office/powerpoint/2010/main" val="235483313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There is a home, general safety, about, send me emails, frequently asked questions, and contact information sections on this website.</a:t>
            </a:r>
          </a:p>
          <a:p>
            <a:endParaRPr lang="en-US" baseline="0" dirty="0" smtClean="0"/>
          </a:p>
          <a:p>
            <a:r>
              <a:rPr lang="en-US" b="1" i="1" u="none" dirty="0" smtClean="0"/>
              <a:t>TIPS</a:t>
            </a:r>
          </a:p>
          <a:p>
            <a:r>
              <a:rPr lang="en-US" i="1" dirty="0" smtClean="0"/>
              <a:t>When in</a:t>
            </a:r>
            <a:r>
              <a:rPr lang="en-US" i="1" baseline="0" dirty="0" smtClean="0"/>
              <a:t> slideshow mode: Move the mouse “arrow” over picture until “hand” appears, then click to automatically open to website</a:t>
            </a:r>
          </a:p>
        </p:txBody>
      </p:sp>
      <p:sp>
        <p:nvSpPr>
          <p:cNvPr id="4" name="Slide Number Placeholder 3"/>
          <p:cNvSpPr>
            <a:spLocks noGrp="1"/>
          </p:cNvSpPr>
          <p:nvPr>
            <p:ph type="sldNum" sz="quarter" idx="10"/>
          </p:nvPr>
        </p:nvSpPr>
        <p:spPr/>
        <p:txBody>
          <a:bodyPr/>
          <a:lstStyle/>
          <a:p>
            <a:fld id="{F4B0F562-2780-48D4-8B96-9E5BD756BC4D}" type="slidenum">
              <a:rPr lang="en-US" smtClean="0"/>
              <a:pPr/>
              <a:t>28</a:t>
            </a:fld>
            <a:endParaRPr lang="en-US" dirty="0"/>
          </a:p>
        </p:txBody>
      </p:sp>
    </p:spTree>
    <p:extLst>
      <p:ext uri="{BB962C8B-B14F-4D97-AF65-F5344CB8AC3E}">
        <p14:creationId xmlns:p14="http://schemas.microsoft.com/office/powerpoint/2010/main" val="22794752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This</a:t>
            </a:r>
            <a:r>
              <a:rPr lang="en-US" baseline="0" dirty="0" smtClean="0"/>
              <a:t> is what the registration page looks like to receive the emails.</a:t>
            </a:r>
            <a:endParaRPr lang="en-US" dirty="0" smtClean="0"/>
          </a:p>
          <a:p>
            <a:endParaRPr lang="en-US" b="1" u="none" dirty="0" smtClean="0"/>
          </a:p>
          <a:p>
            <a:r>
              <a:rPr lang="en-US" b="1" i="1" u="none" dirty="0" smtClean="0"/>
              <a:t>TIPS</a:t>
            </a:r>
          </a:p>
          <a:p>
            <a:r>
              <a:rPr lang="en-US" i="1" dirty="0" smtClean="0"/>
              <a:t>When in</a:t>
            </a:r>
            <a:r>
              <a:rPr lang="en-US" i="1" baseline="0" dirty="0" smtClean="0"/>
              <a:t> slideshow mode: Move the mouse “arrow” over picture until “hand” appears, then click to automatically open to website</a:t>
            </a:r>
            <a:endParaRPr lang="en-US" i="1" dirty="0" smtClean="0"/>
          </a:p>
          <a:p>
            <a:endParaRPr lang="en-US" dirty="0" smtClean="0"/>
          </a:p>
        </p:txBody>
      </p:sp>
      <p:sp>
        <p:nvSpPr>
          <p:cNvPr id="4" name="Slide Number Placeholder 3"/>
          <p:cNvSpPr>
            <a:spLocks noGrp="1"/>
          </p:cNvSpPr>
          <p:nvPr>
            <p:ph type="sldNum" sz="quarter" idx="10"/>
          </p:nvPr>
        </p:nvSpPr>
        <p:spPr/>
        <p:txBody>
          <a:bodyPr/>
          <a:lstStyle/>
          <a:p>
            <a:fld id="{F4B0F562-2780-48D4-8B96-9E5BD756BC4D}" type="slidenum">
              <a:rPr lang="en-US" smtClean="0"/>
              <a:pPr/>
              <a:t>29</a:t>
            </a:fld>
            <a:endParaRPr lang="en-US" dirty="0"/>
          </a:p>
        </p:txBody>
      </p:sp>
    </p:spTree>
    <p:extLst>
      <p:ext uri="{BB962C8B-B14F-4D97-AF65-F5344CB8AC3E}">
        <p14:creationId xmlns:p14="http://schemas.microsoft.com/office/powerpoint/2010/main" val="162595538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 are many resources and supports</a:t>
            </a:r>
            <a:r>
              <a:rPr lang="en-US" baseline="0" dirty="0" smtClean="0"/>
              <a:t> available for both you and your families.</a:t>
            </a:r>
            <a:endParaRPr lang="en-US"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30</a:t>
            </a:fld>
            <a:endParaRPr lang="en-US" dirty="0"/>
          </a:p>
        </p:txBody>
      </p:sp>
    </p:spTree>
    <p:extLst>
      <p:ext uri="{BB962C8B-B14F-4D97-AF65-F5344CB8AC3E}">
        <p14:creationId xmlns:p14="http://schemas.microsoft.com/office/powerpoint/2010/main" val="377231698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dirty="0" smtClean="0"/>
              <a:t>The </a:t>
            </a:r>
            <a:r>
              <a:rPr lang="en-US" sz="1200" b="1" kern="1200" baseline="0" dirty="0" smtClean="0">
                <a:solidFill>
                  <a:schemeClr val="tx1"/>
                </a:solidFill>
                <a:effectLst/>
                <a:latin typeface="+mn-lt"/>
                <a:ea typeface="+mn-ea"/>
                <a:cs typeface="+mn-cs"/>
              </a:rPr>
              <a:t>What? So What Now What?</a:t>
            </a:r>
            <a:r>
              <a:rPr lang="en-US" sz="1200" b="0" kern="1200" baseline="0" dirty="0" smtClean="0">
                <a:solidFill>
                  <a:schemeClr val="tx1"/>
                </a:solidFill>
                <a:effectLst/>
                <a:latin typeface="+mn-lt"/>
                <a:ea typeface="+mn-ea"/>
                <a:cs typeface="+mn-cs"/>
              </a:rPr>
              <a:t> concept is the start to assisting parents and caregivers prevent child injuries. Even though the key messages focus on falls, scalds, burns, and poisoning prevention, as mentioned earlier these questions can also help families prevent other types of injuries. </a:t>
            </a:r>
            <a:r>
              <a:rPr lang="en-US" sz="1200" b="1" kern="1200" baseline="0" dirty="0" smtClean="0">
                <a:solidFill>
                  <a:schemeClr val="tx1"/>
                </a:solidFill>
                <a:effectLst/>
                <a:latin typeface="+mn-lt"/>
                <a:ea typeface="+mn-ea"/>
                <a:cs typeface="+mn-cs"/>
              </a:rPr>
              <a:t>What? So What Now What </a:t>
            </a:r>
            <a:r>
              <a:rPr lang="en-US" sz="1200" b="0" kern="1200" baseline="0" dirty="0" smtClean="0">
                <a:solidFill>
                  <a:schemeClr val="tx1"/>
                </a:solidFill>
                <a:effectLst/>
                <a:latin typeface="+mn-lt"/>
                <a:ea typeface="+mn-ea"/>
                <a:cs typeface="+mn-cs"/>
              </a:rPr>
              <a:t>just helps to build the foundation.</a:t>
            </a:r>
          </a:p>
        </p:txBody>
      </p:sp>
      <p:sp>
        <p:nvSpPr>
          <p:cNvPr id="4" name="Slide Number Placeholder 3"/>
          <p:cNvSpPr>
            <a:spLocks noGrp="1"/>
          </p:cNvSpPr>
          <p:nvPr>
            <p:ph type="sldNum" sz="quarter" idx="10"/>
          </p:nvPr>
        </p:nvSpPr>
        <p:spPr/>
        <p:txBody>
          <a:bodyPr/>
          <a:lstStyle/>
          <a:p>
            <a:fld id="{F4B0F562-2780-48D4-8B96-9E5BD756BC4D}" type="slidenum">
              <a:rPr lang="en-US" smtClean="0"/>
              <a:pPr/>
              <a:t>31</a:t>
            </a:fld>
            <a:endParaRPr lang="en-US" dirty="0"/>
          </a:p>
        </p:txBody>
      </p:sp>
    </p:spTree>
    <p:extLst>
      <p:ext uri="{BB962C8B-B14F-4D97-AF65-F5344CB8AC3E}">
        <p14:creationId xmlns:p14="http://schemas.microsoft.com/office/powerpoint/2010/main" val="19663450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If you don’t have</a:t>
            </a:r>
            <a:r>
              <a:rPr lang="en-US" baseline="0" dirty="0" smtClean="0"/>
              <a:t> the answers to specific child safety questions. Don’t worry.  There are many resources available for you and your families.  Encourage them to contact any of these agencies for more information.  </a:t>
            </a:r>
          </a:p>
          <a:p>
            <a:endParaRPr lang="en-US" baseline="0" dirty="0" smtClean="0"/>
          </a:p>
          <a:p>
            <a:r>
              <a:rPr lang="en-US" baseline="0" dirty="0" smtClean="0"/>
              <a:t>The prevent child injury website includes a professional page.  All the videos, presentations, illustrations, </a:t>
            </a:r>
            <a:r>
              <a:rPr lang="en-US" baseline="0" dirty="0" err="1" smtClean="0"/>
              <a:t>etc</a:t>
            </a:r>
            <a:r>
              <a:rPr lang="en-US" baseline="0" dirty="0" smtClean="0"/>
              <a:t> are available for you to use. There is also a series of links to reputable Canadian agencies that provide child safety information.</a:t>
            </a:r>
          </a:p>
        </p:txBody>
      </p:sp>
      <p:sp>
        <p:nvSpPr>
          <p:cNvPr id="4" name="Slide Number Placeholder 3"/>
          <p:cNvSpPr>
            <a:spLocks noGrp="1"/>
          </p:cNvSpPr>
          <p:nvPr>
            <p:ph type="sldNum" sz="quarter" idx="10"/>
          </p:nvPr>
        </p:nvSpPr>
        <p:spPr/>
        <p:txBody>
          <a:bodyPr/>
          <a:lstStyle/>
          <a:p>
            <a:fld id="{F4B0F562-2780-48D4-8B96-9E5BD756BC4D}" type="slidenum">
              <a:rPr lang="en-US" smtClean="0"/>
              <a:pPr/>
              <a:t>32</a:t>
            </a:fld>
            <a:endParaRPr lang="en-US" dirty="0"/>
          </a:p>
        </p:txBody>
      </p:sp>
    </p:spTree>
    <p:extLst>
      <p:ext uri="{BB962C8B-B14F-4D97-AF65-F5344CB8AC3E}">
        <p14:creationId xmlns:p14="http://schemas.microsoft.com/office/powerpoint/2010/main" val="66044581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While the information is fresh, intentionally</a:t>
            </a:r>
            <a:r>
              <a:rPr lang="en-US" baseline="0" dirty="0" smtClean="0"/>
              <a:t> apply this information in your day to day work.</a:t>
            </a:r>
          </a:p>
          <a:p>
            <a:pPr marL="171450" indent="-171450">
              <a:buFont typeface="Arial" pitchFamily="34" charset="0"/>
              <a:buChar char="•"/>
            </a:pPr>
            <a:r>
              <a:rPr lang="en-US" baseline="0" dirty="0" smtClean="0"/>
              <a:t>Plan your first workshop within the programs and services you already deliver</a:t>
            </a:r>
          </a:p>
          <a:p>
            <a:pPr marL="171450" indent="-171450">
              <a:buFont typeface="Arial" pitchFamily="34" charset="0"/>
              <a:buChar char="•"/>
            </a:pPr>
            <a:r>
              <a:rPr lang="en-US" baseline="0" dirty="0" smtClean="0"/>
              <a:t>Practice having conversations about child safety with a colleague (role play)</a:t>
            </a:r>
          </a:p>
          <a:p>
            <a:pPr marL="171450" indent="-171450">
              <a:buFont typeface="Arial" pitchFamily="34" charset="0"/>
              <a:buChar char="•"/>
            </a:pPr>
            <a:r>
              <a:rPr lang="en-US" baseline="0" dirty="0" smtClean="0"/>
              <a:t>Engaging a parent or caregiver in a conversation about child safety</a:t>
            </a:r>
          </a:p>
          <a:p>
            <a:pPr marL="171450" indent="-171450">
              <a:buFont typeface="Arial" pitchFamily="34" charset="0"/>
              <a:buChar char="•"/>
            </a:pPr>
            <a:r>
              <a:rPr lang="en-US" baseline="0" dirty="0" smtClean="0"/>
              <a:t>Support your colleagues in teachable moments</a:t>
            </a:r>
          </a:p>
          <a:p>
            <a:pPr marL="171450" indent="-171450">
              <a:buFont typeface="Arial" pitchFamily="34" charset="0"/>
              <a:buChar char="•"/>
            </a:pPr>
            <a:r>
              <a:rPr lang="en-US" baseline="0" dirty="0" smtClean="0"/>
              <a:t>Share this information with your colleagues and train them to deliver workshops and engage in teachable moments</a:t>
            </a:r>
          </a:p>
          <a:p>
            <a:pPr marL="171450" indent="-171450">
              <a:buFont typeface="Arial" pitchFamily="34" charset="0"/>
              <a:buChar char="•"/>
            </a:pPr>
            <a:r>
              <a:rPr lang="en-US" baseline="0" dirty="0" smtClean="0"/>
              <a:t>Share with your colleagues, parents, and caregivers the website and email messaging system</a:t>
            </a:r>
          </a:p>
          <a:p>
            <a:endParaRPr lang="en-US"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33</a:t>
            </a:fld>
            <a:endParaRPr lang="en-US" dirty="0"/>
          </a:p>
        </p:txBody>
      </p:sp>
    </p:spTree>
    <p:extLst>
      <p:ext uri="{BB962C8B-B14F-4D97-AF65-F5344CB8AC3E}">
        <p14:creationId xmlns:p14="http://schemas.microsoft.com/office/powerpoint/2010/main" val="78196064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000375" y="111125"/>
            <a:ext cx="1236663" cy="927100"/>
          </a:xfrm>
        </p:spPr>
      </p:sp>
      <p:sp>
        <p:nvSpPr>
          <p:cNvPr id="3" name="Notes Placeholder 2"/>
          <p:cNvSpPr>
            <a:spLocks noGrp="1"/>
          </p:cNvSpPr>
          <p:nvPr>
            <p:ph type="body" idx="1"/>
          </p:nvPr>
        </p:nvSpPr>
        <p:spPr>
          <a:xfrm>
            <a:off x="336848" y="1263824"/>
            <a:ext cx="6480720" cy="7848872"/>
          </a:xfrm>
        </p:spPr>
        <p:txBody>
          <a:bodyPr/>
          <a:lstStyle/>
          <a:p>
            <a:r>
              <a:rPr lang="en-US" sz="1200" b="0" u="sng" kern="1200" dirty="0" smtClean="0">
                <a:solidFill>
                  <a:schemeClr val="tx1"/>
                </a:solidFill>
                <a:effectLst/>
                <a:latin typeface="+mn-lt"/>
                <a:ea typeface="+mn-ea"/>
                <a:cs typeface="+mn-cs"/>
              </a:rPr>
              <a:t>Frequently</a:t>
            </a:r>
            <a:r>
              <a:rPr lang="en-US" sz="1200" b="0" u="sng" kern="1200" baseline="0" dirty="0" smtClean="0">
                <a:solidFill>
                  <a:schemeClr val="tx1"/>
                </a:solidFill>
                <a:effectLst/>
                <a:latin typeface="+mn-lt"/>
                <a:ea typeface="+mn-ea"/>
                <a:cs typeface="+mn-cs"/>
              </a:rPr>
              <a:t> Asked Questions</a:t>
            </a:r>
            <a:endParaRPr lang="en-US" sz="1200" b="0" u="sng" kern="1200" dirty="0" smtClean="0">
              <a:solidFill>
                <a:schemeClr val="tx1"/>
              </a:solidFill>
              <a:effectLst/>
              <a:latin typeface="+mn-lt"/>
              <a:ea typeface="+mn-ea"/>
              <a:cs typeface="+mn-cs"/>
            </a:endParaRPr>
          </a:p>
          <a:p>
            <a:endParaRPr lang="en-US" sz="1200" b="1"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Q:  How do I familiarize myself with injury prevention resources? </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  You can always contact your local Public Health Unit for information on injury prevention. Or</a:t>
            </a:r>
            <a:r>
              <a:rPr lang="en-US" sz="1200" kern="1200" baseline="0" dirty="0" smtClean="0">
                <a:solidFill>
                  <a:schemeClr val="tx1"/>
                </a:solidFill>
                <a:effectLst/>
                <a:latin typeface="+mn-lt"/>
                <a:ea typeface="+mn-ea"/>
                <a:cs typeface="+mn-cs"/>
              </a:rPr>
              <a:t> visit the prevent child injury website for links to Canadian organizations that address child safety.</a:t>
            </a:r>
          </a:p>
          <a:p>
            <a:endParaRPr lang="en-US" dirty="0" smtClean="0"/>
          </a:p>
          <a:p>
            <a:r>
              <a:rPr lang="en-US" sz="1200" kern="1200" dirty="0" smtClean="0">
                <a:solidFill>
                  <a:schemeClr val="tx1"/>
                </a:solidFill>
                <a:effectLst/>
                <a:latin typeface="+mn-lt"/>
                <a:ea typeface="+mn-ea"/>
                <a:cs typeface="+mn-cs"/>
              </a:rPr>
              <a:t>Q:  </a:t>
            </a:r>
            <a:r>
              <a:rPr lang="en-US" sz="1200" b="1" kern="1200" dirty="0" smtClean="0">
                <a:solidFill>
                  <a:schemeClr val="tx1"/>
                </a:solidFill>
                <a:effectLst/>
                <a:latin typeface="+mn-lt"/>
                <a:ea typeface="+mn-ea"/>
                <a:cs typeface="+mn-cs"/>
              </a:rPr>
              <a:t>Where can I refer parents/caregivers who are interested in learning more about injury prevention?</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  You can always refer them to your local Public Health Unit for information on child</a:t>
            </a:r>
            <a:r>
              <a:rPr lang="en-US" sz="1200" kern="1200" baseline="0" dirty="0" smtClean="0">
                <a:solidFill>
                  <a:schemeClr val="tx1"/>
                </a:solidFill>
                <a:effectLst/>
                <a:latin typeface="+mn-lt"/>
                <a:ea typeface="+mn-ea"/>
                <a:cs typeface="+mn-cs"/>
              </a:rPr>
              <a:t> safety.</a:t>
            </a:r>
          </a:p>
          <a:p>
            <a:endParaRPr lang="en-US" dirty="0" smtClean="0"/>
          </a:p>
          <a:p>
            <a:r>
              <a:rPr lang="en-US" sz="1200" kern="1200" dirty="0" smtClean="0">
                <a:solidFill>
                  <a:schemeClr val="tx1"/>
                </a:solidFill>
                <a:effectLst/>
                <a:latin typeface="+mn-lt"/>
                <a:ea typeface="+mn-ea"/>
                <a:cs typeface="+mn-cs"/>
              </a:rPr>
              <a:t>Q:  </a:t>
            </a:r>
            <a:r>
              <a:rPr lang="en-US" sz="1200" b="1" kern="1200" dirty="0" smtClean="0">
                <a:solidFill>
                  <a:schemeClr val="tx1"/>
                </a:solidFill>
                <a:effectLst/>
                <a:latin typeface="+mn-lt"/>
                <a:ea typeface="+mn-ea"/>
                <a:cs typeface="+mn-cs"/>
              </a:rPr>
              <a:t>Does the email messaging system focus only on the top three injuries (i.e. falls, burns/scalds and poisonings) when sending the safety reminders?</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  Yes, at this time the</a:t>
            </a:r>
            <a:r>
              <a:rPr lang="en-US" sz="1200" kern="1200" baseline="0" dirty="0" smtClean="0">
                <a:solidFill>
                  <a:schemeClr val="tx1"/>
                </a:solidFill>
                <a:effectLst/>
                <a:latin typeface="+mn-lt"/>
                <a:ea typeface="+mn-ea"/>
                <a:cs typeface="+mn-cs"/>
              </a:rPr>
              <a:t> messages </a:t>
            </a:r>
            <a:r>
              <a:rPr lang="en-US" sz="1200" kern="1200" dirty="0" smtClean="0">
                <a:solidFill>
                  <a:schemeClr val="tx1"/>
                </a:solidFill>
                <a:effectLst/>
                <a:latin typeface="+mn-lt"/>
                <a:ea typeface="+mn-ea"/>
                <a:cs typeface="+mn-cs"/>
              </a:rPr>
              <a:t>only focus on these top three injuries. This focus was purposeful, as was the age range (i.e. 0 – 36 months).  Over time, we hope to refine the website and the messaging strategy to provide more information for parents/caregivers.  We also hope to include more types of injuries and include messages to inform parents/caregivers with children beyond the age of three. </a:t>
            </a:r>
          </a:p>
          <a:p>
            <a:endParaRPr lang="en-US" dirty="0" smtClean="0"/>
          </a:p>
          <a:p>
            <a:r>
              <a:rPr lang="en-US" sz="1200" b="1" kern="1200" dirty="0" smtClean="0">
                <a:solidFill>
                  <a:schemeClr val="tx1"/>
                </a:solidFill>
                <a:effectLst/>
                <a:latin typeface="+mn-lt"/>
                <a:ea typeface="+mn-ea"/>
                <a:cs typeface="+mn-cs"/>
              </a:rPr>
              <a:t>Q:  Do I have to create my own PowerPoint for the workshop?</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  No, you do not have to create your own PowerPoint presentation. We have created a template to assist facilitators  with conducting the workshop. This will ensure that the workshop is delivered consistently. If a site does not have access to PowerPoint technology they will still have access to a hard copy that will serve as a guide.</a:t>
            </a:r>
          </a:p>
          <a:p>
            <a:r>
              <a:rPr lang="en-US" sz="1200"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Q:  Is there any way that I can access the videos from the training session in case I need a refresher on how to approach those teachable moments?</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  Yes, you will be able to access the videos from the training session online</a:t>
            </a:r>
            <a:r>
              <a:rPr lang="en-US" sz="1200" kern="1200" baseline="0" dirty="0" smtClean="0">
                <a:solidFill>
                  <a:schemeClr val="tx1"/>
                </a:solidFill>
                <a:effectLst/>
                <a:latin typeface="+mn-lt"/>
                <a:ea typeface="+mn-ea"/>
                <a:cs typeface="+mn-cs"/>
              </a:rPr>
              <a:t> through the prevent child injury website in the Professional section.</a:t>
            </a:r>
            <a:endParaRPr lang="en-US" dirty="0" smtClean="0"/>
          </a:p>
          <a:p>
            <a:endParaRPr lang="en-US" dirty="0" smtClean="0"/>
          </a:p>
          <a:p>
            <a:pPr lvl="0"/>
            <a:r>
              <a:rPr lang="en-US" sz="1200" u="sng" kern="1200" dirty="0" smtClean="0">
                <a:solidFill>
                  <a:schemeClr val="tx1"/>
                </a:solidFill>
                <a:effectLst/>
                <a:latin typeface="+mn-lt"/>
                <a:ea typeface="+mn-ea"/>
                <a:cs typeface="+mn-cs"/>
              </a:rPr>
              <a:t>Friendly</a:t>
            </a:r>
            <a:r>
              <a:rPr lang="en-US" sz="1200" u="sng" kern="1200" baseline="0" dirty="0" smtClean="0">
                <a:solidFill>
                  <a:schemeClr val="tx1"/>
                </a:solidFill>
                <a:effectLst/>
                <a:latin typeface="+mn-lt"/>
                <a:ea typeface="+mn-ea"/>
                <a:cs typeface="+mn-cs"/>
              </a:rPr>
              <a:t> Reminders</a:t>
            </a:r>
          </a:p>
          <a:p>
            <a:pPr marL="171450" lvl="0" indent="-171450">
              <a:buFont typeface="Arial" pitchFamily="34" charset="0"/>
              <a:buChar char="•"/>
            </a:pPr>
            <a:r>
              <a:rPr lang="en-US" sz="1200" kern="1200" dirty="0" smtClean="0">
                <a:solidFill>
                  <a:schemeClr val="tx1"/>
                </a:solidFill>
                <a:effectLst/>
                <a:latin typeface="+mn-lt"/>
                <a:ea typeface="+mn-ea"/>
                <a:cs typeface="+mn-cs"/>
              </a:rPr>
              <a:t>Recruitment</a:t>
            </a:r>
            <a:endParaRPr lang="en-US" sz="1100" kern="1200" dirty="0" smtClean="0">
              <a:solidFill>
                <a:schemeClr val="tx1"/>
              </a:solidFill>
              <a:effectLst/>
              <a:latin typeface="+mn-lt"/>
              <a:ea typeface="+mn-ea"/>
              <a:cs typeface="+mn-cs"/>
            </a:endParaRPr>
          </a:p>
          <a:p>
            <a:pPr marL="171450" lvl="0" indent="-171450">
              <a:buFont typeface="Arial" pitchFamily="34" charset="0"/>
              <a:buChar char="•"/>
            </a:pPr>
            <a:r>
              <a:rPr lang="en-US" sz="1200" kern="1200" dirty="0" smtClean="0">
                <a:solidFill>
                  <a:schemeClr val="tx1"/>
                </a:solidFill>
                <a:effectLst/>
                <a:latin typeface="+mn-lt"/>
                <a:ea typeface="+mn-ea"/>
                <a:cs typeface="+mn-cs"/>
              </a:rPr>
              <a:t>Create a positive environment (i.e. in the workshop and during teachable moments)</a:t>
            </a:r>
          </a:p>
          <a:p>
            <a:pPr marL="171450" lvl="0" indent="-171450">
              <a:buFont typeface="Arial" pitchFamily="34" charset="0"/>
              <a:buChar char="•"/>
            </a:pPr>
            <a:r>
              <a:rPr lang="en-US" sz="1200" kern="1200" dirty="0" smtClean="0">
                <a:solidFill>
                  <a:schemeClr val="tx1"/>
                </a:solidFill>
                <a:effectLst/>
                <a:latin typeface="+mn-lt"/>
                <a:ea typeface="+mn-ea"/>
                <a:cs typeface="+mn-cs"/>
              </a:rPr>
              <a:t>Be confident when talking about the concept of </a:t>
            </a:r>
            <a:r>
              <a:rPr lang="en-US" sz="1200" b="1" kern="1200" dirty="0" smtClean="0">
                <a:solidFill>
                  <a:schemeClr val="tx1"/>
                </a:solidFill>
                <a:effectLst/>
                <a:latin typeface="+mn-lt"/>
                <a:ea typeface="+mn-ea"/>
                <a:cs typeface="+mn-cs"/>
              </a:rPr>
              <a:t>“What, So What, Now What”</a:t>
            </a:r>
            <a:r>
              <a:rPr lang="en-US" sz="1200" kern="1200" dirty="0" smtClean="0">
                <a:solidFill>
                  <a:schemeClr val="tx1"/>
                </a:solidFill>
                <a:effectLst/>
                <a:latin typeface="+mn-lt"/>
                <a:ea typeface="+mn-ea"/>
                <a:cs typeface="+mn-cs"/>
              </a:rPr>
              <a:t> and understand the components of the workshop (with reference to the facilitator guide).</a:t>
            </a:r>
            <a:endParaRPr lang="en-US" sz="1100" kern="1200" dirty="0" smtClean="0">
              <a:solidFill>
                <a:schemeClr val="tx1"/>
              </a:solidFill>
              <a:effectLst/>
              <a:latin typeface="+mn-lt"/>
              <a:ea typeface="+mn-ea"/>
              <a:cs typeface="+mn-cs"/>
            </a:endParaRPr>
          </a:p>
          <a:p>
            <a:pPr marL="171450" lvl="0" indent="-171450">
              <a:buFont typeface="Arial" pitchFamily="34" charset="0"/>
              <a:buChar char="•"/>
            </a:pPr>
            <a:r>
              <a:rPr lang="en-US" sz="1200" kern="1200" dirty="0" smtClean="0">
                <a:solidFill>
                  <a:schemeClr val="tx1"/>
                </a:solidFill>
                <a:effectLst/>
                <a:latin typeface="+mn-lt"/>
                <a:ea typeface="+mn-ea"/>
                <a:cs typeface="+mn-cs"/>
              </a:rPr>
              <a:t>Promote the email messaging system</a:t>
            </a:r>
            <a:endParaRPr lang="en-US" sz="1100" kern="1200" dirty="0" smtClean="0">
              <a:solidFill>
                <a:schemeClr val="tx1"/>
              </a:solidFill>
              <a:effectLst/>
              <a:latin typeface="+mn-lt"/>
              <a:ea typeface="+mn-ea"/>
              <a:cs typeface="+mn-cs"/>
            </a:endParaRPr>
          </a:p>
          <a:p>
            <a:pPr marL="171450" lvl="0" indent="-171450">
              <a:buFont typeface="Arial" pitchFamily="34" charset="0"/>
              <a:buChar char="•"/>
            </a:pPr>
            <a:r>
              <a:rPr lang="en-US" sz="1200" kern="1200" dirty="0" smtClean="0">
                <a:solidFill>
                  <a:schemeClr val="tx1"/>
                </a:solidFill>
                <a:effectLst/>
                <a:latin typeface="+mn-lt"/>
                <a:ea typeface="+mn-ea"/>
                <a:cs typeface="+mn-cs"/>
              </a:rPr>
              <a:t>Act on those teachable moments and role play what those conversations may look like</a:t>
            </a:r>
            <a:endParaRPr lang="en-US" sz="1100" kern="1200" dirty="0" smtClean="0">
              <a:solidFill>
                <a:schemeClr val="tx1"/>
              </a:solidFill>
              <a:effectLst/>
              <a:latin typeface="+mn-lt"/>
              <a:ea typeface="+mn-ea"/>
              <a:cs typeface="+mn-cs"/>
            </a:endParaRPr>
          </a:p>
          <a:p>
            <a:pPr marL="171450" lvl="0" indent="-171450">
              <a:buFont typeface="Arial" pitchFamily="34" charset="0"/>
              <a:buChar char="•"/>
            </a:pPr>
            <a:r>
              <a:rPr lang="en-US" sz="1200" kern="1200" dirty="0" smtClean="0">
                <a:solidFill>
                  <a:schemeClr val="tx1"/>
                </a:solidFill>
                <a:effectLst/>
                <a:latin typeface="+mn-lt"/>
                <a:ea typeface="+mn-ea"/>
                <a:cs typeface="+mn-cs"/>
              </a:rPr>
              <a:t>Remember that you (as the</a:t>
            </a:r>
            <a:r>
              <a:rPr lang="en-US" sz="1200" kern="1200" baseline="0" dirty="0" smtClean="0">
                <a:solidFill>
                  <a:schemeClr val="tx1"/>
                </a:solidFill>
                <a:effectLst/>
                <a:latin typeface="+mn-lt"/>
                <a:ea typeface="+mn-ea"/>
                <a:cs typeface="+mn-cs"/>
              </a:rPr>
              <a:t> facilitator</a:t>
            </a:r>
            <a:r>
              <a:rPr lang="en-US" sz="1200" kern="1200" dirty="0" smtClean="0">
                <a:solidFill>
                  <a:schemeClr val="tx1"/>
                </a:solidFill>
                <a:effectLst/>
                <a:latin typeface="+mn-lt"/>
                <a:ea typeface="+mn-ea"/>
                <a:cs typeface="+mn-cs"/>
              </a:rPr>
              <a:t>) and each parent/caregiver will be asked to evaluate the different components of this project to promote the program’s success </a:t>
            </a:r>
          </a:p>
          <a:p>
            <a:pPr marL="0" lvl="0" indent="0">
              <a:buFont typeface="Arial" pitchFamily="34" charset="0"/>
              <a:buNone/>
            </a:pPr>
            <a:endParaRPr lang="en-US" sz="1100" kern="1200" dirty="0" smtClean="0">
              <a:solidFill>
                <a:schemeClr val="tx1"/>
              </a:solidFill>
              <a:effectLst/>
              <a:latin typeface="+mn-lt"/>
              <a:ea typeface="+mn-ea"/>
              <a:cs typeface="+mn-cs"/>
            </a:endParaRPr>
          </a:p>
          <a:p>
            <a:endParaRPr lang="en-US" dirty="0" smtClean="0"/>
          </a:p>
          <a:p>
            <a:endParaRPr lang="en-US" dirty="0">
              <a:latin typeface="Calibri (Body)"/>
            </a:endParaRPr>
          </a:p>
        </p:txBody>
      </p:sp>
      <p:sp>
        <p:nvSpPr>
          <p:cNvPr id="4" name="Slide Number Placeholder 3"/>
          <p:cNvSpPr>
            <a:spLocks noGrp="1"/>
          </p:cNvSpPr>
          <p:nvPr>
            <p:ph type="sldNum" sz="quarter" idx="10"/>
          </p:nvPr>
        </p:nvSpPr>
        <p:spPr/>
        <p:txBody>
          <a:bodyPr/>
          <a:lstStyle/>
          <a:p>
            <a:fld id="{F4B0F562-2780-48D4-8B96-9E5BD756BC4D}" type="slidenum">
              <a:rPr lang="en-US" smtClean="0"/>
              <a:pPr/>
              <a:t>34</a:t>
            </a:fld>
            <a:endParaRPr lang="en-US" dirty="0"/>
          </a:p>
        </p:txBody>
      </p:sp>
    </p:spTree>
    <p:extLst>
      <p:ext uri="{BB962C8B-B14F-4D97-AF65-F5344CB8AC3E}">
        <p14:creationId xmlns:p14="http://schemas.microsoft.com/office/powerpoint/2010/main" val="38093045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smtClean="0">
                <a:solidFill>
                  <a:schemeClr val="tx1"/>
                </a:solidFill>
                <a:effectLst/>
                <a:latin typeface="+mn-lt"/>
                <a:ea typeface="+mn-ea"/>
                <a:cs typeface="+mn-cs"/>
              </a:rPr>
              <a:t>(Thank everyone for attending and participating in this training session. </a:t>
            </a:r>
          </a:p>
          <a:p>
            <a:pPr lvl="0"/>
            <a:r>
              <a:rPr lang="en-US" sz="1200" i="1" kern="1200" dirty="0" smtClean="0">
                <a:solidFill>
                  <a:schemeClr val="tx1"/>
                </a:solidFill>
                <a:effectLst/>
                <a:latin typeface="+mn-lt"/>
                <a:ea typeface="+mn-ea"/>
                <a:cs typeface="+mn-cs"/>
              </a:rPr>
              <a:t>Let them know that you are available after the session if they have any additional questions or concerns.)</a:t>
            </a:r>
          </a:p>
          <a:p>
            <a:endParaRPr lang="en-US" dirty="0"/>
          </a:p>
        </p:txBody>
      </p:sp>
      <p:sp>
        <p:nvSpPr>
          <p:cNvPr id="4" name="Slide Number Placeholder 3"/>
          <p:cNvSpPr>
            <a:spLocks noGrp="1"/>
          </p:cNvSpPr>
          <p:nvPr>
            <p:ph type="sldNum" sz="quarter" idx="10"/>
          </p:nvPr>
        </p:nvSpPr>
        <p:spPr/>
        <p:txBody>
          <a:bodyPr/>
          <a:lstStyle/>
          <a:p>
            <a:fld id="{F4B0F562-2780-48D4-8B96-9E5BD756BC4D}" type="slidenum">
              <a:rPr lang="en-US" smtClean="0"/>
              <a:pPr/>
              <a:t>35</a:t>
            </a:fld>
            <a:endParaRPr lang="en-US" dirty="0"/>
          </a:p>
        </p:txBody>
      </p:sp>
    </p:spTree>
    <p:extLst>
      <p:ext uri="{BB962C8B-B14F-4D97-AF65-F5344CB8AC3E}">
        <p14:creationId xmlns:p14="http://schemas.microsoft.com/office/powerpoint/2010/main" val="12802523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2" name="Group 1"/>
          <p:cNvGrpSpPr/>
          <p:nvPr userDrawn="1"/>
        </p:nvGrpSpPr>
        <p:grpSpPr>
          <a:xfrm flipV="1">
            <a:off x="3733799" y="6172196"/>
            <a:ext cx="3733801" cy="45719"/>
            <a:chOff x="5410200" y="3897010"/>
            <a:chExt cx="3733801" cy="2360534"/>
          </a:xfrm>
        </p:grpSpPr>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27" name="Rectangle 26"/>
            <p:cNvSpPr/>
            <p:nvPr/>
          </p:nvSpPr>
          <p:spPr>
            <a:xfrm flipV="1">
              <a:off x="7010747" y="6248400"/>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gr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7" name="Rectangle 6"/>
          <p:cNvSpPr/>
          <p:nvPr/>
        </p:nvSpPr>
        <p:spPr>
          <a:xfrm>
            <a:off x="1" y="2536758"/>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0" name="Rectangle 9"/>
          <p:cNvSpPr/>
          <p:nvPr/>
        </p:nvSpPr>
        <p:spPr>
          <a:xfrm>
            <a:off x="0" y="2420888"/>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19" name="Rectangle 18"/>
          <p:cNvSpPr/>
          <p:nvPr/>
        </p:nvSpPr>
        <p:spPr>
          <a:xfrm>
            <a:off x="0" y="0"/>
            <a:ext cx="9144000" cy="2420888"/>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dirty="0" smtClean="0"/>
              <a:t>Click to edit Master title style</a:t>
            </a:r>
            <a:endParaRPr kumimoji="0" lang="en-US" dirty="0"/>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dirty="0" smtClean="0"/>
              <a:t>Click to edit Master subtitle style</a:t>
            </a:r>
            <a:endParaRPr kumimoji="0" lang="en-US" dirty="0"/>
          </a:p>
        </p:txBody>
      </p:sp>
      <p:sp>
        <p:nvSpPr>
          <p:cNvPr id="28" name="Date Placeholder 27"/>
          <p:cNvSpPr>
            <a:spLocks noGrp="1"/>
          </p:cNvSpPr>
          <p:nvPr>
            <p:ph type="dt" sz="half" idx="10"/>
          </p:nvPr>
        </p:nvSpPr>
        <p:spPr>
          <a:xfrm>
            <a:off x="6705600" y="4206240"/>
            <a:ext cx="960120" cy="457200"/>
          </a:xfrm>
          <a:prstGeom prst="rect">
            <a:avLst/>
          </a:prstGeom>
        </p:spPr>
        <p:txBody>
          <a:bodyPr/>
          <a:lstStyle/>
          <a:p>
            <a:fld id="{E0E87BB2-C696-4ECE-B8D4-8101CC3CFE58}" type="datetimeFigureOut">
              <a:rPr lang="en-US" smtClean="0">
                <a:solidFill>
                  <a:srgbClr val="313340"/>
                </a:solidFill>
              </a:rPr>
              <a:pPr/>
              <a:t>2014-10-15</a:t>
            </a:fld>
            <a:endParaRPr lang="en-US">
              <a:solidFill>
                <a:srgbClr val="313340"/>
              </a:solidFill>
            </a:endParaRPr>
          </a:p>
        </p:txBody>
      </p:sp>
      <p:sp>
        <p:nvSpPr>
          <p:cNvPr id="17" name="Footer Placeholder 16"/>
          <p:cNvSpPr>
            <a:spLocks noGrp="1"/>
          </p:cNvSpPr>
          <p:nvPr>
            <p:ph type="ftr" sz="quarter" idx="11"/>
          </p:nvPr>
        </p:nvSpPr>
        <p:spPr>
          <a:xfrm>
            <a:off x="5410200" y="4205288"/>
            <a:ext cx="1295400" cy="457200"/>
          </a:xfrm>
          <a:prstGeom prst="rect">
            <a:avLst/>
          </a:prstGeom>
        </p:spPr>
        <p:txBody>
          <a:bodyPr/>
          <a:lstStyle/>
          <a:p>
            <a:endParaRPr lang="en-US">
              <a:solidFill>
                <a:srgbClr val="313340"/>
              </a:solidFill>
            </a:endParaRPr>
          </a:p>
        </p:txBody>
      </p:sp>
      <p:sp>
        <p:nvSpPr>
          <p:cNvPr id="29" name="Slide Number Placeholder 28"/>
          <p:cNvSpPr>
            <a:spLocks noGrp="1"/>
          </p:cNvSpPr>
          <p:nvPr>
            <p:ph type="sldNum" sz="quarter" idx="12"/>
          </p:nvPr>
        </p:nvSpPr>
        <p:spPr>
          <a:xfrm>
            <a:off x="8320088" y="1136"/>
            <a:ext cx="747712" cy="365760"/>
          </a:xfrm>
          <a:prstGeom prst="rect">
            <a:avLst/>
          </a:prstGeom>
        </p:spPr>
        <p:txBody>
          <a:bodyPr/>
          <a:lstStyle>
            <a:lvl1pPr algn="r">
              <a:defRPr sz="1800">
                <a:solidFill>
                  <a:schemeClr val="bg1"/>
                </a:solidFill>
              </a:defRPr>
            </a:lvl1pPr>
          </a:lstStyle>
          <a:p>
            <a:fld id="{FB39051B-2BC4-4095-BE69-1A1080461538}" type="slidenum">
              <a:rPr lang="en-US" smtClean="0">
                <a:solidFill>
                  <a:prstClr val="white"/>
                </a:solidFill>
              </a:rPr>
              <a:pPr/>
              <a:t>‹#›</a:t>
            </a:fld>
            <a:endParaRPr lang="en-US">
              <a:solidFill>
                <a:prstClr val="white"/>
              </a:solidFill>
            </a:endParaRPr>
          </a:p>
        </p:txBody>
      </p:sp>
    </p:spTree>
    <p:extLst>
      <p:ext uri="{BB962C8B-B14F-4D97-AF65-F5344CB8AC3E}">
        <p14:creationId xmlns:p14="http://schemas.microsoft.com/office/powerpoint/2010/main" val="31460014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dirty="0" smtClean="0"/>
              <a:t>Click to edit Master title style</a:t>
            </a:r>
            <a:endParaRPr kumimoji="0" lang="en-US" dirty="0"/>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1049645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extLst>
      <p:ext uri="{BB962C8B-B14F-4D97-AF65-F5344CB8AC3E}">
        <p14:creationId xmlns:p14="http://schemas.microsoft.com/office/powerpoint/2010/main" val="28616856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6586536" y="612648"/>
            <a:ext cx="957264" cy="457200"/>
          </a:xfrm>
          <a:prstGeom prst="rect">
            <a:avLst/>
          </a:prstGeom>
        </p:spPr>
        <p:txBody>
          <a:bodyPr/>
          <a:lstStyle/>
          <a:p>
            <a:fld id="{E0E87BB2-C696-4ECE-B8D4-8101CC3CFE58}" type="datetimeFigureOut">
              <a:rPr lang="en-US" smtClean="0">
                <a:solidFill>
                  <a:srgbClr val="313340"/>
                </a:solidFill>
              </a:rPr>
              <a:pPr/>
              <a:t>2014-10-15</a:t>
            </a:fld>
            <a:endParaRPr lang="en-US">
              <a:solidFill>
                <a:srgbClr val="313340"/>
              </a:solidFill>
            </a:endParaRPr>
          </a:p>
        </p:txBody>
      </p:sp>
      <p:sp>
        <p:nvSpPr>
          <p:cNvPr id="5" name="Footer Placeholder 4"/>
          <p:cNvSpPr>
            <a:spLocks noGrp="1"/>
          </p:cNvSpPr>
          <p:nvPr>
            <p:ph type="ftr" sz="quarter" idx="11"/>
          </p:nvPr>
        </p:nvSpPr>
        <p:spPr>
          <a:xfrm>
            <a:off x="5257800" y="612648"/>
            <a:ext cx="1325880" cy="457200"/>
          </a:xfrm>
          <a:prstGeom prst="rect">
            <a:avLst/>
          </a:prstGeom>
        </p:spPr>
        <p:txBody>
          <a:bodyPr/>
          <a:lstStyle/>
          <a:p>
            <a:endParaRPr lang="en-US">
              <a:solidFill>
                <a:srgbClr val="313340"/>
              </a:solidFill>
            </a:endParaRPr>
          </a:p>
        </p:txBody>
      </p:sp>
      <p:sp>
        <p:nvSpPr>
          <p:cNvPr id="6" name="Slide Number Placeholder 5"/>
          <p:cNvSpPr>
            <a:spLocks noGrp="1"/>
          </p:cNvSpPr>
          <p:nvPr>
            <p:ph type="sldNum" sz="quarter" idx="12"/>
          </p:nvPr>
        </p:nvSpPr>
        <p:spPr>
          <a:xfrm>
            <a:off x="8174736" y="2272"/>
            <a:ext cx="762000" cy="365760"/>
          </a:xfrm>
          <a:prstGeom prst="rect">
            <a:avLst/>
          </a:prstGeom>
        </p:spPr>
        <p:txBody>
          <a:bodyPr/>
          <a:lstStyle/>
          <a:p>
            <a:fld id="{FB39051B-2BC4-4095-BE69-1A1080461538}" type="slidenum">
              <a:rPr lang="en-US" smtClean="0">
                <a:solidFill>
                  <a:srgbClr val="313340"/>
                </a:solidFill>
              </a:rPr>
              <a:pPr/>
              <a:t>‹#›</a:t>
            </a:fld>
            <a:endParaRPr lang="en-US">
              <a:solidFill>
                <a:srgbClr val="313340"/>
              </a:solidFill>
            </a:endParaRPr>
          </a:p>
        </p:txBody>
      </p:sp>
    </p:spTree>
    <p:extLst>
      <p:ext uri="{BB962C8B-B14F-4D97-AF65-F5344CB8AC3E}">
        <p14:creationId xmlns:p14="http://schemas.microsoft.com/office/powerpoint/2010/main" val="15463724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586536" y="612648"/>
            <a:ext cx="957264" cy="457200"/>
          </a:xfrm>
          <a:prstGeom prst="rect">
            <a:avLst/>
          </a:prstGeom>
        </p:spPr>
        <p:txBody>
          <a:bodyPr/>
          <a:lstStyle/>
          <a:p>
            <a:fld id="{E0E87BB2-C696-4ECE-B8D4-8101CC3CFE58}" type="datetimeFigureOut">
              <a:rPr lang="en-US" smtClean="0">
                <a:solidFill>
                  <a:srgbClr val="313340"/>
                </a:solidFill>
              </a:rPr>
              <a:pPr/>
              <a:t>2014-10-15</a:t>
            </a:fld>
            <a:endParaRPr lang="en-US">
              <a:solidFill>
                <a:srgbClr val="313340"/>
              </a:solidFill>
            </a:endParaRPr>
          </a:p>
        </p:txBody>
      </p:sp>
      <p:sp>
        <p:nvSpPr>
          <p:cNvPr id="6" name="Footer Placeholder 5"/>
          <p:cNvSpPr>
            <a:spLocks noGrp="1"/>
          </p:cNvSpPr>
          <p:nvPr>
            <p:ph type="ftr" sz="quarter" idx="11"/>
          </p:nvPr>
        </p:nvSpPr>
        <p:spPr>
          <a:xfrm>
            <a:off x="5257800" y="612648"/>
            <a:ext cx="1325880" cy="457200"/>
          </a:xfrm>
          <a:prstGeom prst="rect">
            <a:avLst/>
          </a:prstGeom>
        </p:spPr>
        <p:txBody>
          <a:bodyPr/>
          <a:lstStyle/>
          <a:p>
            <a:endParaRPr lang="en-US">
              <a:solidFill>
                <a:srgbClr val="313340"/>
              </a:solidFill>
            </a:endParaRPr>
          </a:p>
        </p:txBody>
      </p:sp>
      <p:sp>
        <p:nvSpPr>
          <p:cNvPr id="7" name="Slide Number Placeholder 6"/>
          <p:cNvSpPr>
            <a:spLocks noGrp="1"/>
          </p:cNvSpPr>
          <p:nvPr>
            <p:ph type="sldNum" sz="quarter" idx="12"/>
          </p:nvPr>
        </p:nvSpPr>
        <p:spPr>
          <a:xfrm>
            <a:off x="8174736" y="2272"/>
            <a:ext cx="762000" cy="365760"/>
          </a:xfrm>
          <a:prstGeom prst="rect">
            <a:avLst/>
          </a:prstGeom>
        </p:spPr>
        <p:txBody>
          <a:bodyPr/>
          <a:lstStyle/>
          <a:p>
            <a:fld id="{FB39051B-2BC4-4095-BE69-1A1080461538}" type="slidenum">
              <a:rPr lang="en-US" smtClean="0">
                <a:solidFill>
                  <a:srgbClr val="313340"/>
                </a:solidFill>
              </a:rPr>
              <a:pPr/>
              <a:t>‹#›</a:t>
            </a:fld>
            <a:endParaRPr lang="en-US">
              <a:solidFill>
                <a:srgbClr val="313340"/>
              </a:solidFill>
            </a:endParaRPr>
          </a:p>
        </p:txBody>
      </p:sp>
    </p:spTree>
    <p:extLst>
      <p:ext uri="{BB962C8B-B14F-4D97-AF65-F5344CB8AC3E}">
        <p14:creationId xmlns:p14="http://schemas.microsoft.com/office/powerpoint/2010/main" val="14768636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Date Placeholder 25"/>
          <p:cNvSpPr>
            <a:spLocks noGrp="1"/>
          </p:cNvSpPr>
          <p:nvPr>
            <p:ph type="dt" sz="half" idx="10"/>
          </p:nvPr>
        </p:nvSpPr>
        <p:spPr>
          <a:xfrm>
            <a:off x="6586536" y="612648"/>
            <a:ext cx="957264" cy="457200"/>
          </a:xfrm>
          <a:prstGeom prst="rect">
            <a:avLst/>
          </a:prstGeom>
        </p:spPr>
        <p:txBody>
          <a:bodyPr rtlCol="0"/>
          <a:lstStyle/>
          <a:p>
            <a:fld id="{E0E87BB2-C696-4ECE-B8D4-8101CC3CFE58}" type="datetimeFigureOut">
              <a:rPr lang="en-US" smtClean="0">
                <a:solidFill>
                  <a:srgbClr val="313340"/>
                </a:solidFill>
              </a:rPr>
              <a:pPr/>
              <a:t>2014-10-15</a:t>
            </a:fld>
            <a:endParaRPr lang="en-US">
              <a:solidFill>
                <a:srgbClr val="313340"/>
              </a:solidFill>
            </a:endParaRPr>
          </a:p>
        </p:txBody>
      </p:sp>
      <p:sp>
        <p:nvSpPr>
          <p:cNvPr id="27" name="Slide Number Placeholder 26"/>
          <p:cNvSpPr>
            <a:spLocks noGrp="1"/>
          </p:cNvSpPr>
          <p:nvPr>
            <p:ph type="sldNum" sz="quarter" idx="11"/>
          </p:nvPr>
        </p:nvSpPr>
        <p:spPr>
          <a:xfrm>
            <a:off x="8174736" y="2272"/>
            <a:ext cx="762000" cy="365760"/>
          </a:xfrm>
          <a:prstGeom prst="rect">
            <a:avLst/>
          </a:prstGeom>
        </p:spPr>
        <p:txBody>
          <a:bodyPr rtlCol="0"/>
          <a:lstStyle/>
          <a:p>
            <a:fld id="{FB39051B-2BC4-4095-BE69-1A1080461538}" type="slidenum">
              <a:rPr lang="en-US" smtClean="0">
                <a:solidFill>
                  <a:srgbClr val="313340"/>
                </a:solidFill>
              </a:rPr>
              <a:pPr/>
              <a:t>‹#›</a:t>
            </a:fld>
            <a:endParaRPr lang="en-US">
              <a:solidFill>
                <a:srgbClr val="313340"/>
              </a:solidFill>
            </a:endParaRPr>
          </a:p>
        </p:txBody>
      </p:sp>
      <p:sp>
        <p:nvSpPr>
          <p:cNvPr id="28" name="Footer Placeholder 27"/>
          <p:cNvSpPr>
            <a:spLocks noGrp="1"/>
          </p:cNvSpPr>
          <p:nvPr>
            <p:ph type="ftr" sz="quarter" idx="12"/>
          </p:nvPr>
        </p:nvSpPr>
        <p:spPr>
          <a:xfrm>
            <a:off x="5257800" y="612648"/>
            <a:ext cx="1325880" cy="457200"/>
          </a:xfrm>
          <a:prstGeom prst="rect">
            <a:avLst/>
          </a:prstGeom>
        </p:spPr>
        <p:txBody>
          <a:bodyPr rtlCol="0"/>
          <a:lstStyle/>
          <a:p>
            <a:endParaRPr lang="en-US">
              <a:solidFill>
                <a:srgbClr val="313340"/>
              </a:solidFill>
            </a:endParaRPr>
          </a:p>
        </p:txBody>
      </p:sp>
    </p:spTree>
    <p:extLst>
      <p:ext uri="{BB962C8B-B14F-4D97-AF65-F5344CB8AC3E}">
        <p14:creationId xmlns:p14="http://schemas.microsoft.com/office/powerpoint/2010/main" val="36627832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a:xfrm>
            <a:off x="6583680" y="612648"/>
            <a:ext cx="957264" cy="457200"/>
          </a:xfrm>
          <a:prstGeom prst="rect">
            <a:avLst/>
          </a:prstGeom>
        </p:spPr>
        <p:txBody>
          <a:bodyPr/>
          <a:lstStyle/>
          <a:p>
            <a:fld id="{E0E87BB2-C696-4ECE-B8D4-8101CC3CFE58}" type="datetimeFigureOut">
              <a:rPr lang="en-US" smtClean="0">
                <a:solidFill>
                  <a:srgbClr val="313340"/>
                </a:solidFill>
              </a:rPr>
              <a:pPr/>
              <a:t>2014-10-15</a:t>
            </a:fld>
            <a:endParaRPr lang="en-US">
              <a:solidFill>
                <a:srgbClr val="313340"/>
              </a:solidFill>
            </a:endParaRPr>
          </a:p>
        </p:txBody>
      </p:sp>
      <p:sp>
        <p:nvSpPr>
          <p:cNvPr id="4" name="Footer Placeholder 3"/>
          <p:cNvSpPr>
            <a:spLocks noGrp="1"/>
          </p:cNvSpPr>
          <p:nvPr>
            <p:ph type="ftr" sz="quarter" idx="11"/>
          </p:nvPr>
        </p:nvSpPr>
        <p:spPr>
          <a:xfrm>
            <a:off x="5257800" y="612648"/>
            <a:ext cx="1325880" cy="457200"/>
          </a:xfrm>
          <a:prstGeom prst="rect">
            <a:avLst/>
          </a:prstGeom>
        </p:spPr>
        <p:txBody>
          <a:bodyPr/>
          <a:lstStyle/>
          <a:p>
            <a:endParaRPr lang="en-US">
              <a:solidFill>
                <a:srgbClr val="313340"/>
              </a:solidFill>
            </a:endParaRPr>
          </a:p>
        </p:txBody>
      </p:sp>
      <p:sp>
        <p:nvSpPr>
          <p:cNvPr id="5" name="Slide Number Placeholder 4"/>
          <p:cNvSpPr>
            <a:spLocks noGrp="1"/>
          </p:cNvSpPr>
          <p:nvPr>
            <p:ph type="sldNum" sz="quarter" idx="12"/>
          </p:nvPr>
        </p:nvSpPr>
        <p:spPr>
          <a:xfrm>
            <a:off x="8174736" y="2272"/>
            <a:ext cx="762000" cy="365760"/>
          </a:xfrm>
          <a:prstGeom prst="rect">
            <a:avLst/>
          </a:prstGeom>
        </p:spPr>
        <p:txBody>
          <a:bodyPr/>
          <a:lstStyle/>
          <a:p>
            <a:fld id="{FB39051B-2BC4-4095-BE69-1A1080461538}" type="slidenum">
              <a:rPr lang="en-US" smtClean="0">
                <a:solidFill>
                  <a:srgbClr val="313340"/>
                </a:solidFill>
              </a:rPr>
              <a:pPr/>
              <a:t>‹#›</a:t>
            </a:fld>
            <a:endParaRPr lang="en-US">
              <a:solidFill>
                <a:srgbClr val="313340"/>
              </a:solidFill>
            </a:endParaRPr>
          </a:p>
        </p:txBody>
      </p:sp>
    </p:spTree>
    <p:extLst>
      <p:ext uri="{BB962C8B-B14F-4D97-AF65-F5344CB8AC3E}">
        <p14:creationId xmlns:p14="http://schemas.microsoft.com/office/powerpoint/2010/main" val="34904511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8174736" y="2272"/>
            <a:ext cx="762000" cy="365760"/>
          </a:xfrm>
          <a:prstGeom prst="rect">
            <a:avLst/>
          </a:prstGeom>
        </p:spPr>
        <p:txBody>
          <a:bodyPr/>
          <a:lstStyle/>
          <a:p>
            <a:fld id="{FB39051B-2BC4-4095-BE69-1A1080461538}" type="slidenum">
              <a:rPr lang="en-US" smtClean="0">
                <a:solidFill>
                  <a:srgbClr val="313340"/>
                </a:solidFill>
              </a:rPr>
              <a:pPr/>
              <a:t>‹#›</a:t>
            </a:fld>
            <a:endParaRPr lang="en-US">
              <a:solidFill>
                <a:srgbClr val="313340"/>
              </a:solidFill>
            </a:endParaRPr>
          </a:p>
        </p:txBody>
      </p:sp>
    </p:spTree>
    <p:extLst>
      <p:ext uri="{BB962C8B-B14F-4D97-AF65-F5344CB8AC3E}">
        <p14:creationId xmlns:p14="http://schemas.microsoft.com/office/powerpoint/2010/main" val="42648622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586536" y="612648"/>
            <a:ext cx="957264" cy="457200"/>
          </a:xfrm>
          <a:prstGeom prst="rect">
            <a:avLst/>
          </a:prstGeom>
        </p:spPr>
        <p:txBody>
          <a:bodyPr/>
          <a:lstStyle/>
          <a:p>
            <a:fld id="{E0E87BB2-C696-4ECE-B8D4-8101CC3CFE58}" type="datetimeFigureOut">
              <a:rPr lang="en-US" smtClean="0">
                <a:solidFill>
                  <a:srgbClr val="313340"/>
                </a:solidFill>
              </a:rPr>
              <a:pPr/>
              <a:t>2014-10-15</a:t>
            </a:fld>
            <a:endParaRPr lang="en-US">
              <a:solidFill>
                <a:srgbClr val="313340"/>
              </a:solidFill>
            </a:endParaRPr>
          </a:p>
        </p:txBody>
      </p:sp>
      <p:sp>
        <p:nvSpPr>
          <p:cNvPr id="6" name="Footer Placeholder 5"/>
          <p:cNvSpPr>
            <a:spLocks noGrp="1"/>
          </p:cNvSpPr>
          <p:nvPr>
            <p:ph type="ftr" sz="quarter" idx="11"/>
          </p:nvPr>
        </p:nvSpPr>
        <p:spPr>
          <a:xfrm>
            <a:off x="5257800" y="612648"/>
            <a:ext cx="1325880" cy="457200"/>
          </a:xfrm>
          <a:prstGeom prst="rect">
            <a:avLst/>
          </a:prstGeom>
        </p:spPr>
        <p:txBody>
          <a:bodyPr/>
          <a:lstStyle/>
          <a:p>
            <a:endParaRPr lang="en-US">
              <a:solidFill>
                <a:srgbClr val="313340"/>
              </a:solidFill>
            </a:endParaRPr>
          </a:p>
        </p:txBody>
      </p:sp>
      <p:sp>
        <p:nvSpPr>
          <p:cNvPr id="7" name="Slide Number Placeholder 6"/>
          <p:cNvSpPr>
            <a:spLocks noGrp="1"/>
          </p:cNvSpPr>
          <p:nvPr>
            <p:ph type="sldNum" sz="quarter" idx="12"/>
          </p:nvPr>
        </p:nvSpPr>
        <p:spPr>
          <a:xfrm>
            <a:off x="8174736" y="2272"/>
            <a:ext cx="762000" cy="365760"/>
          </a:xfrm>
          <a:prstGeom prst="rect">
            <a:avLst/>
          </a:prstGeom>
        </p:spPr>
        <p:txBody>
          <a:bodyPr/>
          <a:lstStyle/>
          <a:p>
            <a:fld id="{FB39051B-2BC4-4095-BE69-1A1080461538}" type="slidenum">
              <a:rPr lang="en-US" smtClean="0">
                <a:solidFill>
                  <a:srgbClr val="313340"/>
                </a:solidFill>
              </a:rPr>
              <a:pPr/>
              <a:t>‹#›</a:t>
            </a:fld>
            <a:endParaRPr lang="en-US">
              <a:solidFill>
                <a:srgbClr val="313340"/>
              </a:solidFill>
            </a:endParaRPr>
          </a:p>
        </p:txBody>
      </p:sp>
    </p:spTree>
    <p:extLst>
      <p:ext uri="{BB962C8B-B14F-4D97-AF65-F5344CB8AC3E}">
        <p14:creationId xmlns:p14="http://schemas.microsoft.com/office/powerpoint/2010/main" val="2369093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6586536" y="612648"/>
            <a:ext cx="957264" cy="457200"/>
          </a:xfrm>
          <a:prstGeom prst="rect">
            <a:avLst/>
          </a:prstGeom>
        </p:spPr>
        <p:txBody>
          <a:bodyPr/>
          <a:lstStyle/>
          <a:p>
            <a:fld id="{E0E87BB2-C696-4ECE-B8D4-8101CC3CFE58}" type="datetimeFigureOut">
              <a:rPr lang="en-US" smtClean="0">
                <a:solidFill>
                  <a:srgbClr val="313340"/>
                </a:solidFill>
              </a:rPr>
              <a:pPr/>
              <a:t>2014-10-15</a:t>
            </a:fld>
            <a:endParaRPr lang="en-US">
              <a:solidFill>
                <a:srgbClr val="313340"/>
              </a:solidFill>
            </a:endParaRPr>
          </a:p>
        </p:txBody>
      </p:sp>
      <p:sp>
        <p:nvSpPr>
          <p:cNvPr id="6" name="Footer Placeholder 5"/>
          <p:cNvSpPr>
            <a:spLocks noGrp="1"/>
          </p:cNvSpPr>
          <p:nvPr>
            <p:ph type="ftr" sz="quarter" idx="11"/>
          </p:nvPr>
        </p:nvSpPr>
        <p:spPr>
          <a:xfrm>
            <a:off x="5257800" y="612648"/>
            <a:ext cx="1325880" cy="457200"/>
          </a:xfrm>
          <a:prstGeom prst="rect">
            <a:avLst/>
          </a:prstGeom>
        </p:spPr>
        <p:txBody>
          <a:bodyPr/>
          <a:lstStyle/>
          <a:p>
            <a:endParaRPr lang="en-US">
              <a:solidFill>
                <a:srgbClr val="313340"/>
              </a:solidFill>
            </a:endParaRPr>
          </a:p>
        </p:txBody>
      </p:sp>
      <p:sp>
        <p:nvSpPr>
          <p:cNvPr id="7" name="Slide Number Placeholder 6"/>
          <p:cNvSpPr>
            <a:spLocks noGrp="1"/>
          </p:cNvSpPr>
          <p:nvPr>
            <p:ph type="sldNum" sz="quarter" idx="12"/>
          </p:nvPr>
        </p:nvSpPr>
        <p:spPr>
          <a:xfrm>
            <a:off x="8174736" y="2272"/>
            <a:ext cx="762000" cy="365760"/>
          </a:xfrm>
          <a:prstGeom prst="rect">
            <a:avLst/>
          </a:prstGeom>
        </p:spPr>
        <p:txBody>
          <a:bodyPr/>
          <a:lstStyle/>
          <a:p>
            <a:fld id="{FB39051B-2BC4-4095-BE69-1A1080461538}" type="slidenum">
              <a:rPr lang="en-US" smtClean="0">
                <a:solidFill>
                  <a:srgbClr val="313340"/>
                </a:solidFill>
              </a:rPr>
              <a:pPr/>
              <a:t>‹#›</a:t>
            </a:fld>
            <a:endParaRPr lang="en-US">
              <a:solidFill>
                <a:srgbClr val="313340"/>
              </a:solidFill>
            </a:endParaRPr>
          </a:p>
        </p:txBody>
      </p:sp>
    </p:spTree>
    <p:extLst>
      <p:ext uri="{BB962C8B-B14F-4D97-AF65-F5344CB8AC3E}">
        <p14:creationId xmlns:p14="http://schemas.microsoft.com/office/powerpoint/2010/main" val="40760699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86536" y="612648"/>
            <a:ext cx="957264" cy="457200"/>
          </a:xfrm>
          <a:prstGeom prst="rect">
            <a:avLst/>
          </a:prstGeom>
        </p:spPr>
        <p:txBody>
          <a:bodyPr/>
          <a:lstStyle/>
          <a:p>
            <a:fld id="{E0E87BB2-C696-4ECE-B8D4-8101CC3CFE58}" type="datetimeFigureOut">
              <a:rPr lang="en-US" smtClean="0">
                <a:solidFill>
                  <a:srgbClr val="313340"/>
                </a:solidFill>
              </a:rPr>
              <a:pPr/>
              <a:t>2014-10-15</a:t>
            </a:fld>
            <a:endParaRPr lang="en-US">
              <a:solidFill>
                <a:srgbClr val="313340"/>
              </a:solidFill>
            </a:endParaRPr>
          </a:p>
        </p:txBody>
      </p:sp>
      <p:sp>
        <p:nvSpPr>
          <p:cNvPr id="5" name="Footer Placeholder 4"/>
          <p:cNvSpPr>
            <a:spLocks noGrp="1"/>
          </p:cNvSpPr>
          <p:nvPr>
            <p:ph type="ftr" sz="quarter" idx="11"/>
          </p:nvPr>
        </p:nvSpPr>
        <p:spPr>
          <a:xfrm>
            <a:off x="5257800" y="612648"/>
            <a:ext cx="1325880" cy="457200"/>
          </a:xfrm>
          <a:prstGeom prst="rect">
            <a:avLst/>
          </a:prstGeom>
        </p:spPr>
        <p:txBody>
          <a:bodyPr/>
          <a:lstStyle/>
          <a:p>
            <a:endParaRPr lang="en-US">
              <a:solidFill>
                <a:srgbClr val="313340"/>
              </a:solidFill>
            </a:endParaRPr>
          </a:p>
        </p:txBody>
      </p:sp>
      <p:sp>
        <p:nvSpPr>
          <p:cNvPr id="6" name="Slide Number Placeholder 5"/>
          <p:cNvSpPr>
            <a:spLocks noGrp="1"/>
          </p:cNvSpPr>
          <p:nvPr>
            <p:ph type="sldNum" sz="quarter" idx="12"/>
          </p:nvPr>
        </p:nvSpPr>
        <p:spPr>
          <a:xfrm>
            <a:off x="8174736" y="2272"/>
            <a:ext cx="762000" cy="365760"/>
          </a:xfrm>
          <a:prstGeom prst="rect">
            <a:avLst/>
          </a:prstGeom>
        </p:spPr>
        <p:txBody>
          <a:bodyPr/>
          <a:lstStyle/>
          <a:p>
            <a:fld id="{FB39051B-2BC4-4095-BE69-1A1080461538}" type="slidenum">
              <a:rPr lang="en-US" smtClean="0">
                <a:solidFill>
                  <a:srgbClr val="313340"/>
                </a:solidFill>
              </a:rPr>
              <a:pPr/>
              <a:t>‹#›</a:t>
            </a:fld>
            <a:endParaRPr lang="en-US">
              <a:solidFill>
                <a:srgbClr val="313340"/>
              </a:solidFill>
            </a:endParaRPr>
          </a:p>
        </p:txBody>
      </p:sp>
    </p:spTree>
    <p:extLst>
      <p:ext uri="{BB962C8B-B14F-4D97-AF65-F5344CB8AC3E}">
        <p14:creationId xmlns:p14="http://schemas.microsoft.com/office/powerpoint/2010/main" val="2033379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143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86536" y="612648"/>
            <a:ext cx="957264" cy="457200"/>
          </a:xfrm>
          <a:prstGeom prst="rect">
            <a:avLst/>
          </a:prstGeom>
        </p:spPr>
        <p:txBody>
          <a:bodyPr/>
          <a:lstStyle/>
          <a:p>
            <a:fld id="{E0E87BB2-C696-4ECE-B8D4-8101CC3CFE58}" type="datetimeFigureOut">
              <a:rPr lang="en-US" smtClean="0">
                <a:solidFill>
                  <a:srgbClr val="313340"/>
                </a:solidFill>
              </a:rPr>
              <a:pPr/>
              <a:t>2014-10-15</a:t>
            </a:fld>
            <a:endParaRPr lang="en-US">
              <a:solidFill>
                <a:srgbClr val="313340"/>
              </a:solidFill>
            </a:endParaRPr>
          </a:p>
        </p:txBody>
      </p:sp>
      <p:sp>
        <p:nvSpPr>
          <p:cNvPr id="5" name="Footer Placeholder 4"/>
          <p:cNvSpPr>
            <a:spLocks noGrp="1"/>
          </p:cNvSpPr>
          <p:nvPr>
            <p:ph type="ftr" sz="quarter" idx="11"/>
          </p:nvPr>
        </p:nvSpPr>
        <p:spPr>
          <a:xfrm>
            <a:off x="5257800" y="612648"/>
            <a:ext cx="1325880" cy="457200"/>
          </a:xfrm>
          <a:prstGeom prst="rect">
            <a:avLst/>
          </a:prstGeom>
        </p:spPr>
        <p:txBody>
          <a:bodyPr/>
          <a:lstStyle/>
          <a:p>
            <a:endParaRPr lang="en-US">
              <a:solidFill>
                <a:srgbClr val="313340"/>
              </a:solidFill>
            </a:endParaRPr>
          </a:p>
        </p:txBody>
      </p:sp>
      <p:sp>
        <p:nvSpPr>
          <p:cNvPr id="6" name="Slide Number Placeholder 5"/>
          <p:cNvSpPr>
            <a:spLocks noGrp="1"/>
          </p:cNvSpPr>
          <p:nvPr>
            <p:ph type="sldNum" sz="quarter" idx="12"/>
          </p:nvPr>
        </p:nvSpPr>
        <p:spPr>
          <a:xfrm>
            <a:off x="8174736" y="2272"/>
            <a:ext cx="762000" cy="365760"/>
          </a:xfrm>
          <a:prstGeom prst="rect">
            <a:avLst/>
          </a:prstGeom>
        </p:spPr>
        <p:txBody>
          <a:bodyPr/>
          <a:lstStyle/>
          <a:p>
            <a:fld id="{FB39051B-2BC4-4095-BE69-1A1080461538}" type="slidenum">
              <a:rPr lang="en-US" smtClean="0">
                <a:solidFill>
                  <a:srgbClr val="313340"/>
                </a:solidFill>
              </a:rPr>
              <a:pPr/>
              <a:t>‹#›</a:t>
            </a:fld>
            <a:endParaRPr lang="en-US">
              <a:solidFill>
                <a:srgbClr val="313340"/>
              </a:solidFill>
            </a:endParaRPr>
          </a:p>
        </p:txBody>
      </p:sp>
    </p:spTree>
    <p:extLst>
      <p:ext uri="{BB962C8B-B14F-4D97-AF65-F5344CB8AC3E}">
        <p14:creationId xmlns:p14="http://schemas.microsoft.com/office/powerpoint/2010/main" val="36551759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9" name="Rectangle 28"/>
          <p:cNvSpPr/>
          <p:nvPr userDrawn="1"/>
        </p:nvSpPr>
        <p:spPr>
          <a:xfrm>
            <a:off x="-42339" y="6309370"/>
            <a:ext cx="9270656" cy="576014"/>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a:solidFill>
                <a:prstClr val="white"/>
              </a:solidFill>
            </a:endParaRPr>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endParaRPr lang="en-US" dirty="0">
              <a:solidFill>
                <a:prstClr val="white"/>
              </a:solidFill>
            </a:endParaRPr>
          </a:p>
        </p:txBody>
      </p:sp>
      <p:sp>
        <p:nvSpPr>
          <p:cNvPr id="22" name="Title Placeholder 21"/>
          <p:cNvSpPr>
            <a:spLocks noGrp="1"/>
          </p:cNvSpPr>
          <p:nvPr>
            <p:ph type="title"/>
          </p:nvPr>
        </p:nvSpPr>
        <p:spPr>
          <a:xfrm>
            <a:off x="395536" y="1066056"/>
            <a:ext cx="8229600" cy="1066800"/>
          </a:xfrm>
          <a:prstGeom prst="rect">
            <a:avLst/>
          </a:prstGeom>
        </p:spPr>
        <p:txBody>
          <a:bodyPr vert="horz" anchor="ctr">
            <a:normAutofit/>
          </a:bodyPr>
          <a:lstStyle/>
          <a:p>
            <a:r>
              <a:rPr kumimoji="0" lang="en-US" dirty="0" smtClean="0"/>
              <a:t>Click to edit Master title style</a:t>
            </a:r>
            <a:endParaRPr kumimoji="0" lang="en-US" dirty="0"/>
          </a:p>
        </p:txBody>
      </p:sp>
      <p:sp>
        <p:nvSpPr>
          <p:cNvPr id="13" name="Text Placeholder 12"/>
          <p:cNvSpPr>
            <a:spLocks noGrp="1"/>
          </p:cNvSpPr>
          <p:nvPr>
            <p:ph type="body" idx="1"/>
          </p:nvPr>
        </p:nvSpPr>
        <p:spPr>
          <a:xfrm>
            <a:off x="395536" y="2249424"/>
            <a:ext cx="8229600" cy="3915880"/>
          </a:xfrm>
          <a:prstGeom prst="rect">
            <a:avLst/>
          </a:prstGeom>
        </p:spPr>
        <p:txBody>
          <a:bodyPr vert="horz">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pic>
        <p:nvPicPr>
          <p:cNvPr id="4" name="Picture 3"/>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57229" y="-8001"/>
            <a:ext cx="9210756" cy="957918"/>
          </a:xfrm>
          <a:prstGeom prst="rect">
            <a:avLst/>
          </a:prstGeom>
        </p:spPr>
      </p:pic>
      <p:sp>
        <p:nvSpPr>
          <p:cNvPr id="6" name="TextBox 5"/>
          <p:cNvSpPr txBox="1"/>
          <p:nvPr userDrawn="1"/>
        </p:nvSpPr>
        <p:spPr>
          <a:xfrm>
            <a:off x="0" y="6336268"/>
            <a:ext cx="9113779" cy="400110"/>
          </a:xfrm>
          <a:prstGeom prst="rect">
            <a:avLst/>
          </a:prstGeom>
          <a:noFill/>
        </p:spPr>
        <p:txBody>
          <a:bodyPr wrap="square" rtlCol="0">
            <a:spAutoFit/>
          </a:bodyPr>
          <a:lstStyle/>
          <a:p>
            <a:pPr algn="ctr"/>
            <a:r>
              <a:rPr lang="en-US" sz="2000" dirty="0" smtClean="0">
                <a:solidFill>
                  <a:prstClr val="white"/>
                </a:solidFill>
              </a:rPr>
              <a:t>www.preventchildinjury.ca</a:t>
            </a:r>
            <a:endParaRPr lang="en-US" sz="2000" dirty="0">
              <a:solidFill>
                <a:prstClr val="white"/>
              </a:solidFill>
            </a:endParaRPr>
          </a:p>
        </p:txBody>
      </p:sp>
    </p:spTree>
    <p:extLst>
      <p:ext uri="{BB962C8B-B14F-4D97-AF65-F5344CB8AC3E}">
        <p14:creationId xmlns:p14="http://schemas.microsoft.com/office/powerpoint/2010/main" val="4242844231"/>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80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 id="2147483803" r:id="rId12"/>
  </p:sldLayoutIdLst>
  <p:txStyles>
    <p:titleStyle>
      <a:lvl1pPr algn="l" rtl="0" eaLnBrk="1" latinLnBrk="0" hangingPunct="1">
        <a:spcBef>
          <a:spcPct val="0"/>
        </a:spcBef>
        <a:buNone/>
        <a:defRPr kumimoji="0" sz="4000" b="1" kern="1200">
          <a:solidFill>
            <a:srgbClr val="4E5FAB"/>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rgbClr val="4E5FAB"/>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youtube.com/watch?v=MtWMPkRHlds&amp;feature=youtu.be" TargetMode="External"/><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24.xml.rels><?xml version="1.0" encoding="UTF-8" standalone="yes"?>
<Relationships xmlns="http://schemas.openxmlformats.org/package/2006/relationships"><Relationship Id="rId3" Type="http://schemas.openxmlformats.org/officeDocument/2006/relationships/hyperlink" Target="http://www.youtube.com/watch?v=gf2t-2FNaM8&amp;feature=youtu.be" TargetMode="External"/><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3" Type="http://schemas.openxmlformats.org/officeDocument/2006/relationships/hyperlink" Target="http://www.youtube.com/watch?v=NsesBQwHJSk&amp;feature=youtu.be" TargetMode="External"/><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www.preventchildinjury.ca/"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9.xml.rels><?xml version="1.0" encoding="UTF-8" standalone="yes"?>
<Relationships xmlns="http://schemas.openxmlformats.org/package/2006/relationships"><Relationship Id="rId3" Type="http://schemas.openxmlformats.org/officeDocument/2006/relationships/hyperlink" Target="http://www.preventchildinjury.ca/send-me-emails"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3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692696"/>
            <a:ext cx="8458200" cy="1459632"/>
          </a:xfrm>
        </p:spPr>
        <p:txBody>
          <a:bodyPr>
            <a:noAutofit/>
          </a:bodyPr>
          <a:lstStyle/>
          <a:p>
            <a:pPr algn="ctr">
              <a:lnSpc>
                <a:spcPct val="150000"/>
              </a:lnSpc>
            </a:pPr>
            <a:r>
              <a:rPr lang="en-US" sz="6000" dirty="0" smtClean="0">
                <a:latin typeface="Century Gothic" pitchFamily="34" charset="0"/>
              </a:rPr>
              <a:t>Prevent Child Injury</a:t>
            </a:r>
            <a:endParaRPr lang="en-US" sz="6000" dirty="0">
              <a:latin typeface="Century Gothic" pitchFamily="34" charset="0"/>
            </a:endParaRPr>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60" y="2780928"/>
            <a:ext cx="2503916" cy="3240361"/>
          </a:xfrm>
          <a:prstGeom prst="rect">
            <a:avLst/>
          </a:prstGeom>
        </p:spPr>
      </p:pic>
      <p:pic>
        <p:nvPicPr>
          <p:cNvPr id="13" name="Picture 1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780928"/>
            <a:ext cx="2505456" cy="3242354"/>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60232" y="2780206"/>
            <a:ext cx="2483768" cy="3241083"/>
          </a:xfrm>
          <a:prstGeom prst="rect">
            <a:avLst/>
          </a:prstGeom>
        </p:spPr>
      </p:pic>
      <p:pic>
        <p:nvPicPr>
          <p:cNvPr id="15" name="Picture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220016" y="2814116"/>
            <a:ext cx="2351984" cy="3236976"/>
          </a:xfrm>
          <a:prstGeom prst="rect">
            <a:avLst/>
          </a:prstGeom>
          <a:ln>
            <a:noFill/>
          </a:ln>
          <a:effectLst>
            <a:softEdge rad="112500"/>
          </a:effectLst>
        </p:spPr>
      </p:pic>
    </p:spTree>
    <p:extLst>
      <p:ext uri="{BB962C8B-B14F-4D97-AF65-F5344CB8AC3E}">
        <p14:creationId xmlns:p14="http://schemas.microsoft.com/office/powerpoint/2010/main" val="38319721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0375" y="836712"/>
            <a:ext cx="8360097" cy="1008112"/>
          </a:xfrm>
        </p:spPr>
        <p:txBody>
          <a:bodyPr>
            <a:normAutofit fontScale="90000"/>
          </a:bodyPr>
          <a:lstStyle/>
          <a:p>
            <a:r>
              <a:rPr lang="en-US" b="1" dirty="0" smtClean="0">
                <a:latin typeface="+mn-lt"/>
                <a:cs typeface="Arial" pitchFamily="34" charset="0"/>
              </a:rPr>
              <a:t>Main Outcomes for Training Others</a:t>
            </a:r>
            <a:endParaRPr lang="en-US" dirty="0">
              <a:latin typeface="+mn-lt"/>
              <a:cs typeface="Arial" pitchFamily="34" charset="0"/>
            </a:endParaRPr>
          </a:p>
        </p:txBody>
      </p:sp>
      <p:sp>
        <p:nvSpPr>
          <p:cNvPr id="3" name="Content Placeholder 2"/>
          <p:cNvSpPr>
            <a:spLocks noGrp="1"/>
          </p:cNvSpPr>
          <p:nvPr>
            <p:ph idx="1"/>
          </p:nvPr>
        </p:nvSpPr>
        <p:spPr>
          <a:xfrm>
            <a:off x="460374" y="1628800"/>
            <a:ext cx="8068461" cy="4680520"/>
          </a:xfrm>
        </p:spPr>
        <p:txBody>
          <a:bodyPr>
            <a:normAutofit/>
          </a:bodyPr>
          <a:lstStyle/>
          <a:p>
            <a:pPr>
              <a:lnSpc>
                <a:spcPct val="110000"/>
              </a:lnSpc>
              <a:spcBef>
                <a:spcPts val="1200"/>
              </a:spcBef>
            </a:pPr>
            <a:r>
              <a:rPr lang="en-US" dirty="0" smtClean="0"/>
              <a:t>Broad understanding of injuries in Ontario</a:t>
            </a:r>
          </a:p>
          <a:p>
            <a:pPr>
              <a:lnSpc>
                <a:spcPct val="110000"/>
              </a:lnSpc>
              <a:spcBef>
                <a:spcPts val="1200"/>
              </a:spcBef>
            </a:pPr>
            <a:r>
              <a:rPr lang="en-US" dirty="0" smtClean="0"/>
              <a:t>Importance of play</a:t>
            </a:r>
            <a:endParaRPr lang="en-US" dirty="0"/>
          </a:p>
          <a:p>
            <a:pPr>
              <a:lnSpc>
                <a:spcPct val="110000"/>
              </a:lnSpc>
              <a:spcBef>
                <a:spcPts val="1200"/>
              </a:spcBef>
            </a:pPr>
            <a:r>
              <a:rPr lang="en-US" dirty="0" smtClean="0"/>
              <a:t>What? So What? Now What?</a:t>
            </a:r>
          </a:p>
          <a:p>
            <a:pPr>
              <a:lnSpc>
                <a:spcPct val="110000"/>
              </a:lnSpc>
              <a:spcBef>
                <a:spcPts val="1200"/>
              </a:spcBef>
            </a:pPr>
            <a:r>
              <a:rPr lang="en-US" dirty="0" smtClean="0"/>
              <a:t>Facilitating workshops</a:t>
            </a:r>
          </a:p>
          <a:p>
            <a:pPr>
              <a:lnSpc>
                <a:spcPct val="110000"/>
              </a:lnSpc>
              <a:spcBef>
                <a:spcPts val="1200"/>
              </a:spcBef>
            </a:pPr>
            <a:r>
              <a:rPr lang="en-US" dirty="0" smtClean="0"/>
              <a:t>Fostering teachable moments</a:t>
            </a:r>
          </a:p>
          <a:p>
            <a:pPr>
              <a:lnSpc>
                <a:spcPct val="110000"/>
              </a:lnSpc>
              <a:spcBef>
                <a:spcPts val="1200"/>
              </a:spcBef>
            </a:pPr>
            <a:r>
              <a:rPr lang="en-US" dirty="0" smtClean="0"/>
              <a:t> Website and email messages for families</a:t>
            </a:r>
          </a:p>
          <a:p>
            <a:pPr>
              <a:lnSpc>
                <a:spcPct val="110000"/>
              </a:lnSpc>
              <a:spcBef>
                <a:spcPts val="1200"/>
              </a:spcBef>
            </a:pPr>
            <a:r>
              <a:rPr lang="en-US" dirty="0"/>
              <a:t>Additional </a:t>
            </a:r>
            <a:r>
              <a:rPr lang="en-US" dirty="0" smtClean="0"/>
              <a:t>information/resources</a:t>
            </a:r>
            <a:endParaRPr lang="en-US" dirty="0"/>
          </a:p>
        </p:txBody>
      </p:sp>
      <p:pic>
        <p:nvPicPr>
          <p:cNvPr id="2050" name="Picture 2"/>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555016" y="2181390"/>
            <a:ext cx="1901811" cy="247174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
        <p:nvSpPr>
          <p:cNvPr id="4" name="AutoShape 2" descr="https://owa.niagararegion.ca/owa/service.svc/s/GetFileAttachment?id=AAMkADg0YjViNWIwLTUyMDMtNDdkMS1iMjkzLTRhYTk5Y2M2OWY5NQBGAAAAAACg2b2buYklQacKuXIt3HDCBwCwkwL1uc3pQpfkH5IMVMpBAAALXsHyAABtkl27KpN5RaVz3SQVjovCAABNdr1vAAABEgAQAGV2joATliBHgeIgnCOveHw%3D&amp;isImagePreview=True&amp;X-OWA-CANARY=iRaI4tV_QkmvKLU1_o0raYV9XRt8KdEI5aiZ54Dog4TRPdSkmcnbZJh-rAvNvGaYrWkkYZXS9J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Tree>
    <p:extLst>
      <p:ext uri="{BB962C8B-B14F-4D97-AF65-F5344CB8AC3E}">
        <p14:creationId xmlns:p14="http://schemas.microsoft.com/office/powerpoint/2010/main" val="334569646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39552" y="908720"/>
            <a:ext cx="7024744" cy="987222"/>
          </a:xfrm>
        </p:spPr>
        <p:txBody>
          <a:bodyPr/>
          <a:lstStyle/>
          <a:p>
            <a:r>
              <a:rPr lang="en-US" b="1" dirty="0" smtClean="0">
                <a:latin typeface="Arial" pitchFamily="34" charset="0"/>
                <a:cs typeface="Arial" pitchFamily="34" charset="0"/>
              </a:rPr>
              <a:t>Injuries</a:t>
            </a:r>
            <a:endParaRPr lang="en-US" dirty="0"/>
          </a:p>
        </p:txBody>
      </p:sp>
      <p:sp>
        <p:nvSpPr>
          <p:cNvPr id="5" name="Content Placeholder 4"/>
          <p:cNvSpPr>
            <a:spLocks noGrp="1"/>
          </p:cNvSpPr>
          <p:nvPr>
            <p:ph idx="1"/>
          </p:nvPr>
        </p:nvSpPr>
        <p:spPr>
          <a:xfrm>
            <a:off x="323528" y="1844824"/>
            <a:ext cx="8640960" cy="4464496"/>
          </a:xfrm>
        </p:spPr>
        <p:txBody>
          <a:bodyPr>
            <a:normAutofit/>
          </a:bodyPr>
          <a:lstStyle/>
          <a:p>
            <a:pPr marL="525780" indent="-457200">
              <a:spcBef>
                <a:spcPts val="1200"/>
              </a:spcBef>
            </a:pPr>
            <a:r>
              <a:rPr lang="en-US" sz="3200" dirty="0"/>
              <a:t>What is an i</a:t>
            </a:r>
            <a:r>
              <a:rPr lang="en-US" sz="3200" dirty="0" smtClean="0"/>
              <a:t>njury?</a:t>
            </a:r>
            <a:endParaRPr lang="en-US" sz="1800" dirty="0"/>
          </a:p>
          <a:p>
            <a:pPr marL="525780" indent="-457200">
              <a:spcBef>
                <a:spcPts val="1200"/>
              </a:spcBef>
            </a:pPr>
            <a:r>
              <a:rPr lang="en-US" sz="3200" dirty="0" smtClean="0"/>
              <a:t>What are the different types </a:t>
            </a:r>
            <a:r>
              <a:rPr lang="en-US" sz="3200" dirty="0"/>
              <a:t>of </a:t>
            </a:r>
            <a:r>
              <a:rPr lang="en-US" sz="3200" dirty="0" smtClean="0"/>
              <a:t>injuries?</a:t>
            </a:r>
          </a:p>
          <a:p>
            <a:pPr marL="525780" indent="-457200">
              <a:spcBef>
                <a:spcPts val="1200"/>
              </a:spcBef>
            </a:pPr>
            <a:r>
              <a:rPr lang="en-US" sz="3200" dirty="0" smtClean="0"/>
              <a:t>Why are injuries common in children?</a:t>
            </a:r>
          </a:p>
          <a:p>
            <a:pPr marL="365760" lvl="1" indent="0">
              <a:buNone/>
            </a:pPr>
            <a:endParaRPr lang="en-US" dirty="0" smtClean="0"/>
          </a:p>
          <a:p>
            <a:pPr lvl="1">
              <a:buFont typeface="Wingdings" pitchFamily="2" charset="2"/>
              <a:buChar char="Ø"/>
            </a:pPr>
            <a:endParaRPr lang="en-US" dirty="0">
              <a:solidFill>
                <a:schemeClr val="bg2"/>
              </a:solidFill>
            </a:endParaRPr>
          </a:p>
          <a:p>
            <a:pPr marL="68580" indent="0">
              <a:buNone/>
            </a:pPr>
            <a:endParaRPr lang="en-US" b="1" dirty="0" smtClean="0">
              <a:solidFill>
                <a:srgbClr val="002060"/>
              </a:solidFill>
            </a:endParaRPr>
          </a:p>
          <a:p>
            <a:pPr marL="68580" indent="0">
              <a:buNone/>
            </a:pPr>
            <a:endParaRPr lang="en-US" b="1" dirty="0">
              <a:solidFill>
                <a:srgbClr val="002060"/>
              </a:solidFill>
            </a:endParaRPr>
          </a:p>
          <a:p>
            <a:endParaRPr lang="en-US" dirty="0"/>
          </a:p>
        </p:txBody>
      </p:sp>
    </p:spTree>
    <p:extLst>
      <p:ext uri="{BB962C8B-B14F-4D97-AF65-F5344CB8AC3E}">
        <p14:creationId xmlns:p14="http://schemas.microsoft.com/office/powerpoint/2010/main" val="34659737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251520" y="1124745"/>
            <a:ext cx="8568952" cy="5040560"/>
          </a:xfrm>
        </p:spPr>
        <p:txBody>
          <a:bodyPr>
            <a:noAutofit/>
          </a:bodyPr>
          <a:lstStyle/>
          <a:p>
            <a:pPr marL="68580" lvl="0" indent="0">
              <a:buNone/>
            </a:pPr>
            <a:r>
              <a:rPr lang="en-US" sz="2800" b="1" dirty="0" smtClean="0"/>
              <a:t>In Canada…</a:t>
            </a:r>
          </a:p>
          <a:p>
            <a:pPr lvl="0"/>
            <a:r>
              <a:rPr lang="en-US" sz="2800" dirty="0"/>
              <a:t>i</a:t>
            </a:r>
            <a:r>
              <a:rPr lang="en-US" sz="2800" dirty="0" smtClean="0"/>
              <a:t>njuries </a:t>
            </a:r>
            <a:r>
              <a:rPr lang="en-US" sz="2800" dirty="0"/>
              <a:t>are the leading cause of death in children</a:t>
            </a:r>
          </a:p>
          <a:p>
            <a:pPr lvl="0"/>
            <a:r>
              <a:rPr lang="en-US" sz="2800" dirty="0"/>
              <a:t>25 children die from injury every </a:t>
            </a:r>
            <a:r>
              <a:rPr lang="en-US" sz="2800" dirty="0" smtClean="0"/>
              <a:t>month</a:t>
            </a:r>
          </a:p>
          <a:p>
            <a:pPr lvl="0"/>
            <a:r>
              <a:rPr lang="en-US" sz="2800" dirty="0"/>
              <a:t>e</a:t>
            </a:r>
            <a:r>
              <a:rPr lang="en-US" sz="2800" dirty="0" smtClean="0"/>
              <a:t>very day another 80 children require hospitalization</a:t>
            </a:r>
            <a:endParaRPr lang="en-US" sz="2800" dirty="0"/>
          </a:p>
          <a:p>
            <a:pPr marL="68580" indent="0">
              <a:buNone/>
            </a:pPr>
            <a:endParaRPr lang="en-US" sz="2800" dirty="0" smtClean="0"/>
          </a:p>
          <a:p>
            <a:pPr marL="68580" indent="0">
              <a:buNone/>
            </a:pPr>
            <a:r>
              <a:rPr lang="en-US" sz="2800" b="1" dirty="0" smtClean="0"/>
              <a:t>In Ontario…</a:t>
            </a:r>
          </a:p>
          <a:p>
            <a:r>
              <a:rPr lang="en-US" sz="2800" dirty="0" smtClean="0"/>
              <a:t>home injuries are the most common</a:t>
            </a:r>
          </a:p>
          <a:p>
            <a:r>
              <a:rPr lang="en-US" sz="2800" dirty="0" smtClean="0"/>
              <a:t>$310 </a:t>
            </a:r>
            <a:r>
              <a:rPr lang="en-US" sz="2800" dirty="0"/>
              <a:t>million i</a:t>
            </a:r>
            <a:r>
              <a:rPr lang="en-US" sz="2800" dirty="0" smtClean="0"/>
              <a:t>n health care costs</a:t>
            </a:r>
            <a:endParaRPr lang="en-US" sz="2800" dirty="0"/>
          </a:p>
        </p:txBody>
      </p:sp>
    </p:spTree>
    <p:extLst>
      <p:ext uri="{BB962C8B-B14F-4D97-AF65-F5344CB8AC3E}">
        <p14:creationId xmlns:p14="http://schemas.microsoft.com/office/powerpoint/2010/main" val="29933871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988840"/>
            <a:ext cx="8640960" cy="3096344"/>
          </a:xfrm>
        </p:spPr>
        <p:txBody>
          <a:bodyPr>
            <a:normAutofit/>
          </a:bodyPr>
          <a:lstStyle/>
          <a:p>
            <a:pPr marL="582930" lvl="0" indent="-514350">
              <a:lnSpc>
                <a:spcPct val="150000"/>
              </a:lnSpc>
              <a:buClr>
                <a:srgbClr val="4E5FAB"/>
              </a:buClr>
              <a:buFont typeface="+mj-lt"/>
              <a:buAutoNum type="arabicPeriod"/>
            </a:pPr>
            <a:r>
              <a:rPr lang="en-US" sz="3600" dirty="0" smtClean="0"/>
              <a:t>Falls</a:t>
            </a:r>
          </a:p>
          <a:p>
            <a:pPr marL="582930" lvl="0" indent="-514350">
              <a:lnSpc>
                <a:spcPct val="150000"/>
              </a:lnSpc>
              <a:buClr>
                <a:srgbClr val="4E5FAB"/>
              </a:buClr>
              <a:buFont typeface="+mj-lt"/>
              <a:buAutoNum type="arabicPeriod"/>
            </a:pPr>
            <a:r>
              <a:rPr lang="en-US" sz="3600" dirty="0" smtClean="0"/>
              <a:t>Scalds and Burns</a:t>
            </a:r>
          </a:p>
          <a:p>
            <a:pPr marL="582930" lvl="0" indent="-514350">
              <a:lnSpc>
                <a:spcPct val="150000"/>
              </a:lnSpc>
              <a:buClr>
                <a:srgbClr val="4E5FAB"/>
              </a:buClr>
              <a:buFont typeface="+mj-lt"/>
              <a:buAutoNum type="arabicPeriod"/>
            </a:pPr>
            <a:r>
              <a:rPr lang="en-US" sz="3600" dirty="0" smtClean="0"/>
              <a:t>Poisonings</a:t>
            </a:r>
            <a:endParaRPr lang="en-US" sz="3600" dirty="0"/>
          </a:p>
          <a:p>
            <a:endParaRPr lang="en-US" sz="4000" dirty="0"/>
          </a:p>
        </p:txBody>
      </p:sp>
      <p:sp>
        <p:nvSpPr>
          <p:cNvPr id="9" name="Title 8"/>
          <p:cNvSpPr>
            <a:spLocks noGrp="1"/>
          </p:cNvSpPr>
          <p:nvPr>
            <p:ph type="title"/>
          </p:nvPr>
        </p:nvSpPr>
        <p:spPr/>
        <p:txBody>
          <a:bodyPr/>
          <a:lstStyle/>
          <a:p>
            <a:r>
              <a:rPr lang="en-US" dirty="0" smtClean="0"/>
              <a:t>Leading Ontario Child Injuries</a:t>
            </a:r>
            <a:endParaRPr lang="en-US" dirty="0"/>
          </a:p>
        </p:txBody>
      </p:sp>
    </p:spTree>
    <p:extLst>
      <p:ext uri="{BB962C8B-B14F-4D97-AF65-F5344CB8AC3E}">
        <p14:creationId xmlns:p14="http://schemas.microsoft.com/office/powerpoint/2010/main" val="23937048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Injuries are Preventable</a:t>
            </a:r>
            <a:endParaRPr lang="en-US" dirty="0"/>
          </a:p>
        </p:txBody>
      </p:sp>
      <p:sp>
        <p:nvSpPr>
          <p:cNvPr id="3" name="Content Placeholder 2"/>
          <p:cNvSpPr>
            <a:spLocks noGrp="1"/>
          </p:cNvSpPr>
          <p:nvPr>
            <p:ph idx="1"/>
          </p:nvPr>
        </p:nvSpPr>
        <p:spPr>
          <a:xfrm>
            <a:off x="395536" y="1988840"/>
            <a:ext cx="5328592" cy="4176464"/>
          </a:xfrm>
        </p:spPr>
        <p:txBody>
          <a:bodyPr>
            <a:normAutofit/>
          </a:bodyPr>
          <a:lstStyle/>
          <a:p>
            <a:pPr>
              <a:spcBef>
                <a:spcPts val="1200"/>
              </a:spcBef>
            </a:pPr>
            <a:r>
              <a:rPr lang="en-US" dirty="0" smtClean="0"/>
              <a:t>Parents and caregivers view as accidents</a:t>
            </a:r>
          </a:p>
          <a:p>
            <a:pPr>
              <a:spcBef>
                <a:spcPts val="1200"/>
              </a:spcBef>
            </a:pPr>
            <a:r>
              <a:rPr lang="en-US" dirty="0" smtClean="0"/>
              <a:t>Majority of injuries are preventable</a:t>
            </a:r>
          </a:p>
          <a:p>
            <a:pPr>
              <a:spcBef>
                <a:spcPts val="1200"/>
              </a:spcBef>
            </a:pPr>
            <a:endParaRPr lang="en-US" dirty="0"/>
          </a:p>
          <a:p>
            <a:pPr marL="109728" indent="0" algn="ctr">
              <a:spcBef>
                <a:spcPts val="1200"/>
              </a:spcBef>
              <a:buNone/>
            </a:pPr>
            <a:r>
              <a:rPr lang="en-US" b="1" dirty="0" smtClean="0"/>
              <a:t>Case Scenario</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04048" y="2924944"/>
            <a:ext cx="3450596" cy="266637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8536215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4400" dirty="0" smtClean="0"/>
              <a:t>Importance of Play</a:t>
            </a:r>
            <a:endParaRPr lang="en-US" sz="4400" dirty="0"/>
          </a:p>
        </p:txBody>
      </p:sp>
      <p:sp>
        <p:nvSpPr>
          <p:cNvPr id="6" name="Content Placeholder 5"/>
          <p:cNvSpPr>
            <a:spLocks noGrp="1"/>
          </p:cNvSpPr>
          <p:nvPr>
            <p:ph sz="half" idx="1"/>
          </p:nvPr>
        </p:nvSpPr>
        <p:spPr>
          <a:xfrm>
            <a:off x="323528" y="2132855"/>
            <a:ext cx="8208912" cy="3744417"/>
          </a:xfrm>
        </p:spPr>
        <p:txBody>
          <a:bodyPr>
            <a:normAutofit/>
          </a:bodyPr>
          <a:lstStyle/>
          <a:p>
            <a:pPr>
              <a:spcBef>
                <a:spcPts val="1200"/>
              </a:spcBef>
            </a:pPr>
            <a:r>
              <a:rPr lang="en-US" sz="3200" dirty="0" smtClean="0"/>
              <a:t>Child development</a:t>
            </a:r>
          </a:p>
          <a:p>
            <a:pPr>
              <a:spcBef>
                <a:spcPts val="1200"/>
              </a:spcBef>
            </a:pPr>
            <a:r>
              <a:rPr lang="en-US" sz="3200" dirty="0" smtClean="0"/>
              <a:t>Physical activity</a:t>
            </a:r>
          </a:p>
          <a:p>
            <a:pPr>
              <a:spcBef>
                <a:spcPts val="1200"/>
              </a:spcBef>
            </a:pPr>
            <a:r>
              <a:rPr lang="en-US" sz="3200" dirty="0" smtClean="0"/>
              <a:t>Achieving balance between safety and play</a:t>
            </a:r>
            <a:endParaRPr lang="en-US" sz="3200" dirty="0"/>
          </a:p>
        </p:txBody>
      </p:sp>
    </p:spTree>
    <p:extLst>
      <p:ext uri="{BB962C8B-B14F-4D97-AF65-F5344CB8AC3E}">
        <p14:creationId xmlns:p14="http://schemas.microsoft.com/office/powerpoint/2010/main" val="7750054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a:xfrm>
            <a:off x="611560" y="1196752"/>
            <a:ext cx="7920880" cy="4563869"/>
          </a:xfrm>
        </p:spPr>
        <p:txBody>
          <a:bodyPr>
            <a:normAutofit/>
          </a:bodyPr>
          <a:lstStyle/>
          <a:p>
            <a:pPr marL="68580" indent="0" algn="ctr">
              <a:spcBef>
                <a:spcPts val="2400"/>
              </a:spcBef>
              <a:buNone/>
            </a:pPr>
            <a:r>
              <a:rPr lang="en-US" sz="8000" b="1" dirty="0" smtClean="0"/>
              <a:t>What?</a:t>
            </a:r>
          </a:p>
          <a:p>
            <a:pPr marL="68580" indent="0" algn="ctr">
              <a:spcBef>
                <a:spcPts val="2400"/>
              </a:spcBef>
              <a:buNone/>
            </a:pPr>
            <a:r>
              <a:rPr lang="en-US" sz="8000" b="1" dirty="0" smtClean="0">
                <a:solidFill>
                  <a:srgbClr val="415091"/>
                </a:solidFill>
              </a:rPr>
              <a:t>So What?</a:t>
            </a:r>
          </a:p>
          <a:p>
            <a:pPr marL="68580" indent="0" algn="ctr">
              <a:spcBef>
                <a:spcPts val="2400"/>
              </a:spcBef>
              <a:buNone/>
            </a:pPr>
            <a:r>
              <a:rPr lang="en-US" sz="8000" b="1" dirty="0" smtClean="0">
                <a:solidFill>
                  <a:srgbClr val="1FC0E4"/>
                </a:solidFill>
              </a:rPr>
              <a:t>Now What?</a:t>
            </a:r>
          </a:p>
        </p:txBody>
      </p:sp>
    </p:spTree>
    <p:extLst>
      <p:ext uri="{BB962C8B-B14F-4D97-AF65-F5344CB8AC3E}">
        <p14:creationId xmlns:p14="http://schemas.microsoft.com/office/powerpoint/2010/main" val="62422696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smtClean="0">
                <a:latin typeface="Arial" pitchFamily="34" charset="0"/>
                <a:cs typeface="Arial" pitchFamily="34" charset="0"/>
              </a:rPr>
              <a:t>WHAT can my child do now?</a:t>
            </a:r>
            <a:endParaRPr lang="en-US" b="1" dirty="0">
              <a:latin typeface="Arial" pitchFamily="34" charset="0"/>
              <a:cs typeface="Arial" pitchFamily="34" charset="0"/>
            </a:endParaRPr>
          </a:p>
        </p:txBody>
      </p:sp>
      <p:sp>
        <p:nvSpPr>
          <p:cNvPr id="3" name="Content Placeholder 2"/>
          <p:cNvSpPr>
            <a:spLocks noGrp="1"/>
          </p:cNvSpPr>
          <p:nvPr>
            <p:ph idx="1"/>
          </p:nvPr>
        </p:nvSpPr>
        <p:spPr>
          <a:xfrm>
            <a:off x="899592" y="2249424"/>
            <a:ext cx="7725544" cy="3915880"/>
          </a:xfrm>
        </p:spPr>
        <p:txBody>
          <a:bodyPr/>
          <a:lstStyle/>
          <a:p>
            <a:pPr marL="109728" indent="0">
              <a:buNone/>
            </a:pPr>
            <a:r>
              <a:rPr lang="en-US" dirty="0" smtClean="0"/>
              <a:t>Identify fine or gross motor skill</a:t>
            </a:r>
          </a:p>
          <a:p>
            <a:endParaRPr lang="en-US" dirty="0"/>
          </a:p>
          <a:p>
            <a:pPr marL="109728" indent="0">
              <a:buNone/>
            </a:pPr>
            <a:r>
              <a:rPr lang="en-US" dirty="0" smtClean="0"/>
              <a:t>Example:</a:t>
            </a:r>
          </a:p>
          <a:p>
            <a:pPr marL="109728" indent="0">
              <a:buNone/>
            </a:pPr>
            <a:r>
              <a:rPr lang="en-US" dirty="0" smtClean="0"/>
              <a:t>Child starts to roll from back to stomach</a:t>
            </a:r>
            <a:endParaRPr lang="en-US" dirty="0"/>
          </a:p>
        </p:txBody>
      </p:sp>
    </p:spTree>
    <p:extLst>
      <p:ext uri="{BB962C8B-B14F-4D97-AF65-F5344CB8AC3E}">
        <p14:creationId xmlns:p14="http://schemas.microsoft.com/office/powerpoint/2010/main" val="23918823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4" y="1066056"/>
            <a:ext cx="8517632" cy="1066800"/>
          </a:xfrm>
        </p:spPr>
        <p:txBody>
          <a:bodyPr>
            <a:normAutofit/>
          </a:bodyPr>
          <a:lstStyle/>
          <a:p>
            <a:pPr algn="ctr"/>
            <a:r>
              <a:rPr lang="en-US" b="1" dirty="0" smtClean="0">
                <a:solidFill>
                  <a:srgbClr val="415091"/>
                </a:solidFill>
                <a:latin typeface="Arial" pitchFamily="34" charset="0"/>
                <a:cs typeface="Arial" pitchFamily="34" charset="0"/>
              </a:rPr>
              <a:t>SO WHAT can hurt my child?</a:t>
            </a:r>
            <a:endParaRPr lang="en-US" b="1" dirty="0">
              <a:solidFill>
                <a:srgbClr val="415091"/>
              </a:solidFill>
              <a:latin typeface="Arial" pitchFamily="34" charset="0"/>
              <a:cs typeface="Arial" pitchFamily="34" charset="0"/>
            </a:endParaRPr>
          </a:p>
        </p:txBody>
      </p:sp>
      <p:sp>
        <p:nvSpPr>
          <p:cNvPr id="3" name="Content Placeholder 2"/>
          <p:cNvSpPr>
            <a:spLocks noGrp="1"/>
          </p:cNvSpPr>
          <p:nvPr>
            <p:ph idx="1"/>
          </p:nvPr>
        </p:nvSpPr>
        <p:spPr>
          <a:xfrm>
            <a:off x="683568" y="2249424"/>
            <a:ext cx="4536504" cy="3915880"/>
          </a:xfrm>
        </p:spPr>
        <p:txBody>
          <a:bodyPr/>
          <a:lstStyle/>
          <a:p>
            <a:pPr marL="109728" indent="0">
              <a:buNone/>
            </a:pPr>
            <a:r>
              <a:rPr lang="en-US" dirty="0" smtClean="0"/>
              <a:t>Identify the risks for injury</a:t>
            </a:r>
          </a:p>
          <a:p>
            <a:endParaRPr lang="en-US" dirty="0"/>
          </a:p>
          <a:p>
            <a:pPr marL="109728" indent="0">
              <a:buNone/>
            </a:pPr>
            <a:r>
              <a:rPr lang="en-US" dirty="0" smtClean="0"/>
              <a:t>Example:</a:t>
            </a:r>
          </a:p>
          <a:p>
            <a:pPr marL="109728" indent="0">
              <a:buNone/>
            </a:pPr>
            <a:r>
              <a:rPr lang="en-US" dirty="0" smtClean="0"/>
              <a:t>Since the child can roll around, the child is at risk for falls.</a:t>
            </a:r>
            <a:endParaRPr lang="en-US" dirty="0"/>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l="6748" t="8074" r="3983" b="4775"/>
          <a:stretch/>
        </p:blipFill>
        <p:spPr>
          <a:xfrm>
            <a:off x="5796136" y="2310508"/>
            <a:ext cx="2694722" cy="3404493"/>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4303122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latin typeface="Arial" pitchFamily="34" charset="0"/>
                <a:cs typeface="Arial" pitchFamily="34" charset="0"/>
              </a:rPr>
              <a:t>NOW WHAT can I do to</a:t>
            </a:r>
            <a:br>
              <a:rPr lang="en-US" b="1" dirty="0" smtClean="0">
                <a:latin typeface="Arial" pitchFamily="34" charset="0"/>
                <a:cs typeface="Arial" pitchFamily="34" charset="0"/>
              </a:rPr>
            </a:br>
            <a:r>
              <a:rPr lang="en-US" b="1" dirty="0" smtClean="0">
                <a:latin typeface="Arial" pitchFamily="34" charset="0"/>
                <a:cs typeface="Arial" pitchFamily="34" charset="0"/>
              </a:rPr>
              <a:t> keep my child safe?</a:t>
            </a:r>
            <a:endParaRPr lang="en-US" b="1" dirty="0">
              <a:latin typeface="Arial" pitchFamily="34" charset="0"/>
              <a:cs typeface="Arial" pitchFamily="34" charset="0"/>
            </a:endParaRPr>
          </a:p>
        </p:txBody>
      </p:sp>
      <p:sp>
        <p:nvSpPr>
          <p:cNvPr id="3" name="Content Placeholder 2"/>
          <p:cNvSpPr>
            <a:spLocks noGrp="1"/>
          </p:cNvSpPr>
          <p:nvPr>
            <p:ph idx="1"/>
          </p:nvPr>
        </p:nvSpPr>
        <p:spPr>
          <a:xfrm>
            <a:off x="395536" y="2636912"/>
            <a:ext cx="8229600" cy="3384376"/>
          </a:xfrm>
        </p:spPr>
        <p:txBody>
          <a:bodyPr/>
          <a:lstStyle/>
          <a:p>
            <a:pPr marL="109728" indent="0">
              <a:buNone/>
            </a:pPr>
            <a:r>
              <a:rPr lang="en-US" dirty="0" smtClean="0"/>
              <a:t>Identify strategies to prevent the injury</a:t>
            </a:r>
          </a:p>
          <a:p>
            <a:pPr marL="109728" indent="0">
              <a:buNone/>
            </a:pPr>
            <a:endParaRPr lang="en-US" dirty="0"/>
          </a:p>
          <a:p>
            <a:pPr marL="109728" indent="0">
              <a:buNone/>
            </a:pPr>
            <a:r>
              <a:rPr lang="en-US" dirty="0" smtClean="0"/>
              <a:t>Example:</a:t>
            </a:r>
          </a:p>
          <a:p>
            <a:pPr marL="109728" indent="0">
              <a:buNone/>
            </a:pPr>
            <a:r>
              <a:rPr lang="en-US" dirty="0" smtClean="0"/>
              <a:t>Since the child is at risk for falls, keep a hand on the child while on high surfaces</a:t>
            </a:r>
            <a:endParaRPr lang="en-US" dirty="0"/>
          </a:p>
        </p:txBody>
      </p:sp>
    </p:spTree>
    <p:extLst>
      <p:ext uri="{BB962C8B-B14F-4D97-AF65-F5344CB8AC3E}">
        <p14:creationId xmlns:p14="http://schemas.microsoft.com/office/powerpoint/2010/main" val="249899204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052736"/>
            <a:ext cx="8712968" cy="1066800"/>
          </a:xfrm>
        </p:spPr>
        <p:txBody>
          <a:bodyPr>
            <a:normAutofit fontScale="90000"/>
          </a:bodyPr>
          <a:lstStyle/>
          <a:p>
            <a:r>
              <a:rPr lang="en-US" dirty="0" smtClean="0"/>
              <a:t>Applying </a:t>
            </a:r>
            <a:r>
              <a:rPr lang="en-US" i="1" dirty="0" smtClean="0"/>
              <a:t>What? So What? Now What?</a:t>
            </a:r>
            <a:endParaRPr lang="en-US" i="1" dirty="0"/>
          </a:p>
        </p:txBody>
      </p:sp>
      <p:sp>
        <p:nvSpPr>
          <p:cNvPr id="3" name="Content Placeholder 2"/>
          <p:cNvSpPr>
            <a:spLocks noGrp="1"/>
          </p:cNvSpPr>
          <p:nvPr>
            <p:ph idx="1"/>
          </p:nvPr>
        </p:nvSpPr>
        <p:spPr>
          <a:xfrm>
            <a:off x="395536" y="1988840"/>
            <a:ext cx="8229600" cy="4176464"/>
          </a:xfrm>
        </p:spPr>
        <p:txBody>
          <a:bodyPr>
            <a:normAutofit/>
          </a:bodyPr>
          <a:lstStyle/>
          <a:p>
            <a:pPr>
              <a:spcBef>
                <a:spcPts val="1200"/>
              </a:spcBef>
            </a:pPr>
            <a:r>
              <a:rPr lang="en-US" dirty="0" smtClean="0"/>
              <a:t>4 month old – can swing at dangling objects</a:t>
            </a:r>
          </a:p>
          <a:p>
            <a:pPr>
              <a:spcBef>
                <a:spcPts val="1200"/>
              </a:spcBef>
            </a:pPr>
            <a:r>
              <a:rPr lang="en-US" dirty="0" smtClean="0"/>
              <a:t>8 month old – puts things in mouth</a:t>
            </a:r>
          </a:p>
          <a:p>
            <a:pPr>
              <a:spcBef>
                <a:spcPts val="1200"/>
              </a:spcBef>
            </a:pPr>
            <a:r>
              <a:rPr lang="en-US" dirty="0" smtClean="0"/>
              <a:t>15 month old – starts to climb</a:t>
            </a:r>
          </a:p>
          <a:p>
            <a:pPr marL="109728" indent="0">
              <a:spcBef>
                <a:spcPts val="1200"/>
              </a:spcBef>
              <a:buNone/>
            </a:pPr>
            <a:endParaRPr lang="en-US" dirty="0"/>
          </a:p>
          <a:p>
            <a:pPr marL="109728" indent="0">
              <a:spcBef>
                <a:spcPts val="1200"/>
              </a:spcBef>
              <a:buNone/>
            </a:pPr>
            <a:r>
              <a:rPr lang="en-US" b="1" dirty="0" smtClean="0"/>
              <a:t>What</a:t>
            </a:r>
            <a:r>
              <a:rPr lang="en-US" dirty="0" smtClean="0"/>
              <a:t> can my child do now?</a:t>
            </a:r>
          </a:p>
          <a:p>
            <a:pPr marL="109728" indent="0">
              <a:spcBef>
                <a:spcPts val="1200"/>
              </a:spcBef>
              <a:buNone/>
            </a:pPr>
            <a:r>
              <a:rPr lang="en-US" b="1" dirty="0" smtClean="0"/>
              <a:t>So what </a:t>
            </a:r>
            <a:r>
              <a:rPr lang="en-US" dirty="0" smtClean="0"/>
              <a:t>can hurt my child?</a:t>
            </a:r>
          </a:p>
          <a:p>
            <a:pPr marL="109728" indent="0">
              <a:spcBef>
                <a:spcPts val="1200"/>
              </a:spcBef>
              <a:buNone/>
            </a:pPr>
            <a:r>
              <a:rPr lang="en-US" b="1" dirty="0" smtClean="0"/>
              <a:t>Now what </a:t>
            </a:r>
            <a:r>
              <a:rPr lang="en-US" dirty="0" smtClean="0"/>
              <a:t>can I do to keep my child safe?</a:t>
            </a:r>
          </a:p>
        </p:txBody>
      </p:sp>
    </p:spTree>
    <p:extLst>
      <p:ext uri="{BB962C8B-B14F-4D97-AF65-F5344CB8AC3E}">
        <p14:creationId xmlns:p14="http://schemas.microsoft.com/office/powerpoint/2010/main" val="26317838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Parent/Caregiver Workshops</a:t>
            </a:r>
            <a:endParaRPr lang="en-US" dirty="0"/>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275856" y="2276872"/>
            <a:ext cx="2446462" cy="335417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5403826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Resources and Supplies</a:t>
            </a:r>
            <a:endParaRPr lang="en-US" dirty="0"/>
          </a:p>
        </p:txBody>
      </p:sp>
      <p:sp>
        <p:nvSpPr>
          <p:cNvPr id="3" name="Content Placeholder 2"/>
          <p:cNvSpPr>
            <a:spLocks noGrp="1"/>
          </p:cNvSpPr>
          <p:nvPr>
            <p:ph idx="1"/>
          </p:nvPr>
        </p:nvSpPr>
        <p:spPr>
          <a:xfrm>
            <a:off x="395536" y="2060848"/>
            <a:ext cx="8229600" cy="4104456"/>
          </a:xfrm>
        </p:spPr>
        <p:txBody>
          <a:bodyPr>
            <a:normAutofit fontScale="92500" lnSpcReduction="10000"/>
          </a:bodyPr>
          <a:lstStyle/>
          <a:p>
            <a:pPr marL="109728" indent="0">
              <a:buNone/>
            </a:pPr>
            <a:r>
              <a:rPr lang="en-US" u="sng" dirty="0" smtClean="0">
                <a:solidFill>
                  <a:srgbClr val="1FC0E4"/>
                </a:solidFill>
              </a:rPr>
              <a:t>www.preventchildinjury.ca/professional</a:t>
            </a:r>
          </a:p>
          <a:p>
            <a:pPr marL="109728" indent="0">
              <a:buNone/>
            </a:pPr>
            <a:r>
              <a:rPr lang="en-US" dirty="0" smtClean="0"/>
              <a:t>Professional Login – Resources Tab</a:t>
            </a:r>
          </a:p>
          <a:p>
            <a:pPr marL="109728" indent="0">
              <a:buNone/>
            </a:pPr>
            <a:endParaRPr lang="en-US" dirty="0"/>
          </a:p>
          <a:p>
            <a:r>
              <a:rPr lang="en-US" dirty="0" smtClean="0"/>
              <a:t>Pens</a:t>
            </a:r>
          </a:p>
          <a:p>
            <a:r>
              <a:rPr lang="en-US" dirty="0" smtClean="0"/>
              <a:t>What? So What? Now What? activity sheet</a:t>
            </a:r>
            <a:endParaRPr lang="en-US" dirty="0"/>
          </a:p>
          <a:p>
            <a:r>
              <a:rPr lang="en-US" dirty="0" smtClean="0"/>
              <a:t>Key Messages</a:t>
            </a:r>
          </a:p>
          <a:p>
            <a:r>
              <a:rPr lang="en-US" dirty="0" smtClean="0"/>
              <a:t>Facilitator Guide</a:t>
            </a:r>
          </a:p>
          <a:p>
            <a:r>
              <a:rPr lang="en-US" dirty="0" smtClean="0"/>
              <a:t>PowerPoint Presentation – optional</a:t>
            </a:r>
          </a:p>
          <a:p>
            <a:pPr marL="109728" indent="0">
              <a:buNone/>
            </a:pPr>
            <a:endParaRPr lang="en-US" dirty="0" smtClean="0"/>
          </a:p>
          <a:p>
            <a:pPr marL="109728" indent="0">
              <a:buNone/>
            </a:pPr>
            <a:r>
              <a:rPr lang="en-US" dirty="0" smtClean="0"/>
              <a:t>Know your audience – ages of children</a:t>
            </a:r>
          </a:p>
        </p:txBody>
      </p:sp>
    </p:spTree>
    <p:extLst>
      <p:ext uri="{BB962C8B-B14F-4D97-AF65-F5344CB8AC3E}">
        <p14:creationId xmlns:p14="http://schemas.microsoft.com/office/powerpoint/2010/main" val="256144763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Workshop Breakdown - Background</a:t>
            </a:r>
            <a:endParaRPr lang="en-US" dirty="0"/>
          </a:p>
        </p:txBody>
      </p:sp>
      <p:sp>
        <p:nvSpPr>
          <p:cNvPr id="3" name="Content Placeholder 2"/>
          <p:cNvSpPr>
            <a:spLocks noGrp="1"/>
          </p:cNvSpPr>
          <p:nvPr>
            <p:ph idx="1"/>
          </p:nvPr>
        </p:nvSpPr>
        <p:spPr/>
        <p:txBody>
          <a:bodyPr/>
          <a:lstStyle/>
          <a:p>
            <a:r>
              <a:rPr lang="en-US" dirty="0" smtClean="0"/>
              <a:t>Background on injuries</a:t>
            </a:r>
          </a:p>
          <a:p>
            <a:pPr marL="109728" indent="0">
              <a:buNone/>
            </a:pPr>
            <a:endParaRPr lang="en-US" dirty="0" smtClean="0"/>
          </a:p>
          <a:p>
            <a:r>
              <a:rPr lang="en-US" dirty="0" smtClean="0"/>
              <a:t>Injuries are preventable</a:t>
            </a:r>
          </a:p>
        </p:txBody>
      </p:sp>
    </p:spTree>
    <p:extLst>
      <p:ext uri="{BB962C8B-B14F-4D97-AF65-F5344CB8AC3E}">
        <p14:creationId xmlns:p14="http://schemas.microsoft.com/office/powerpoint/2010/main" val="12180624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659613564"/>
              </p:ext>
            </p:extLst>
          </p:nvPr>
        </p:nvGraphicFramePr>
        <p:xfrm>
          <a:off x="251520" y="1196752"/>
          <a:ext cx="8568952" cy="4896545"/>
        </p:xfrm>
        <a:graphic>
          <a:graphicData uri="http://schemas.openxmlformats.org/drawingml/2006/table">
            <a:tbl>
              <a:tblPr firstRow="1" firstCol="1" bandRow="1">
                <a:tableStyleId>{F5AB1C69-6EDB-4FF4-983F-18BD219EF322}</a:tableStyleId>
              </a:tblPr>
              <a:tblGrid>
                <a:gridCol w="2389420"/>
                <a:gridCol w="3136352"/>
                <a:gridCol w="3043180"/>
              </a:tblGrid>
              <a:tr h="1017355">
                <a:tc>
                  <a:txBody>
                    <a:bodyPr/>
                    <a:lstStyle/>
                    <a:p>
                      <a:pPr marL="0" marR="0" algn="ctr">
                        <a:lnSpc>
                          <a:spcPct val="115000"/>
                        </a:lnSpc>
                        <a:spcBef>
                          <a:spcPts val="0"/>
                        </a:spcBef>
                        <a:spcAft>
                          <a:spcPts val="0"/>
                        </a:spcAft>
                      </a:pPr>
                      <a:r>
                        <a:rPr lang="en-US" sz="2000" dirty="0" smtClean="0">
                          <a:effectLst/>
                        </a:rPr>
                        <a:t>What</a:t>
                      </a:r>
                      <a:endParaRPr lang="en-US" sz="1200" dirty="0" smtClean="0">
                        <a:effectLst/>
                      </a:endParaRPr>
                    </a:p>
                    <a:p>
                      <a:pPr marL="0" marR="0" algn="ctr">
                        <a:lnSpc>
                          <a:spcPct val="115000"/>
                        </a:lnSpc>
                        <a:spcBef>
                          <a:spcPts val="0"/>
                        </a:spcBef>
                        <a:spcAft>
                          <a:spcPts val="0"/>
                        </a:spcAft>
                      </a:pPr>
                      <a:r>
                        <a:rPr lang="en-US" sz="1400" dirty="0" smtClean="0">
                          <a:effectLst/>
                        </a:rPr>
                        <a:t>What can my child do now?</a:t>
                      </a:r>
                      <a:endParaRPr lang="en-US" sz="1200" dirty="0">
                        <a:effectLst/>
                        <a:latin typeface="Calibri"/>
                        <a:ea typeface="Calibri"/>
                        <a:cs typeface="Times New Roman"/>
                      </a:endParaRPr>
                    </a:p>
                  </a:txBody>
                  <a:tcPr marL="56729" marR="56729" marT="0" marB="0"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solidFill>
                      <a:srgbClr val="4E5FAB"/>
                    </a:solidFill>
                  </a:tcPr>
                </a:tc>
                <a:tc>
                  <a:txBody>
                    <a:bodyPr/>
                    <a:lstStyle/>
                    <a:p>
                      <a:pPr marL="0" marR="0" algn="ctr">
                        <a:lnSpc>
                          <a:spcPct val="115000"/>
                        </a:lnSpc>
                        <a:spcBef>
                          <a:spcPts val="0"/>
                        </a:spcBef>
                        <a:spcAft>
                          <a:spcPts val="0"/>
                        </a:spcAft>
                      </a:pPr>
                      <a:r>
                        <a:rPr lang="en-US" sz="2000" dirty="0">
                          <a:effectLst/>
                        </a:rPr>
                        <a:t>So </a:t>
                      </a:r>
                      <a:r>
                        <a:rPr lang="en-US" sz="2000" dirty="0" smtClean="0">
                          <a:effectLst/>
                        </a:rPr>
                        <a:t>What</a:t>
                      </a:r>
                    </a:p>
                    <a:p>
                      <a:pPr marL="0" marR="0" algn="ctr">
                        <a:lnSpc>
                          <a:spcPct val="115000"/>
                        </a:lnSpc>
                        <a:spcBef>
                          <a:spcPts val="0"/>
                        </a:spcBef>
                        <a:spcAft>
                          <a:spcPts val="0"/>
                        </a:spcAft>
                      </a:pPr>
                      <a:r>
                        <a:rPr lang="en-US" sz="1400" dirty="0" smtClean="0">
                          <a:effectLst/>
                        </a:rPr>
                        <a:t>So </a:t>
                      </a:r>
                      <a:r>
                        <a:rPr lang="en-US" sz="1400" dirty="0">
                          <a:effectLst/>
                        </a:rPr>
                        <a:t>what can hurt my child</a:t>
                      </a:r>
                      <a:r>
                        <a:rPr lang="en-US" sz="1400" dirty="0" smtClean="0">
                          <a:effectLst/>
                        </a:rPr>
                        <a:t>?</a:t>
                      </a:r>
                    </a:p>
                    <a:p>
                      <a:pPr marL="0" marR="0" algn="ctr">
                        <a:lnSpc>
                          <a:spcPct val="115000"/>
                        </a:lnSpc>
                        <a:spcBef>
                          <a:spcPts val="0"/>
                        </a:spcBef>
                        <a:spcAft>
                          <a:spcPts val="0"/>
                        </a:spcAft>
                      </a:pPr>
                      <a:endParaRPr lang="en-US" sz="1200" dirty="0">
                        <a:effectLst/>
                        <a:latin typeface="Calibri"/>
                        <a:ea typeface="Calibri"/>
                        <a:cs typeface="Times New Roman"/>
                      </a:endParaRPr>
                    </a:p>
                  </a:txBody>
                  <a:tcPr marL="56729" marR="56729" marT="0" marB="0" anchor="ctr">
                    <a:lnT w="12700" cap="flat" cmpd="sng" algn="ctr">
                      <a:solidFill>
                        <a:schemeClr val="tx1"/>
                      </a:solidFill>
                      <a:prstDash val="solid"/>
                      <a:round/>
                      <a:headEnd type="none" w="med" len="med"/>
                      <a:tailEnd type="none" w="med" len="med"/>
                    </a:lnT>
                    <a:solidFill>
                      <a:srgbClr val="4E5FAB"/>
                    </a:solidFill>
                  </a:tcPr>
                </a:tc>
                <a:tc>
                  <a:txBody>
                    <a:bodyPr/>
                    <a:lstStyle/>
                    <a:p>
                      <a:pPr marL="0" marR="0" algn="ctr">
                        <a:lnSpc>
                          <a:spcPct val="115000"/>
                        </a:lnSpc>
                        <a:spcBef>
                          <a:spcPts val="0"/>
                        </a:spcBef>
                        <a:spcAft>
                          <a:spcPts val="0"/>
                        </a:spcAft>
                      </a:pPr>
                      <a:r>
                        <a:rPr lang="en-US" sz="2000" dirty="0">
                          <a:effectLst/>
                        </a:rPr>
                        <a:t>Now What</a:t>
                      </a:r>
                      <a:endParaRPr lang="en-US" sz="1200" dirty="0">
                        <a:effectLst/>
                      </a:endParaRPr>
                    </a:p>
                    <a:p>
                      <a:pPr marL="0" marR="0" algn="ctr">
                        <a:lnSpc>
                          <a:spcPct val="115000"/>
                        </a:lnSpc>
                        <a:spcBef>
                          <a:spcPts val="0"/>
                        </a:spcBef>
                        <a:spcAft>
                          <a:spcPts val="0"/>
                        </a:spcAft>
                      </a:pPr>
                      <a:r>
                        <a:rPr lang="en-US" sz="1400" dirty="0">
                          <a:effectLst/>
                        </a:rPr>
                        <a:t>Now what can I do to keep my child safe?</a:t>
                      </a:r>
                      <a:endParaRPr lang="en-US" sz="1200" dirty="0">
                        <a:effectLst/>
                        <a:latin typeface="Calibri"/>
                        <a:ea typeface="Calibri"/>
                        <a:cs typeface="Times New Roman"/>
                      </a:endParaRPr>
                    </a:p>
                  </a:txBody>
                  <a:tcPr marL="56729" marR="56729" marT="0"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rgbClr val="4E5FAB"/>
                    </a:solidFill>
                  </a:tcPr>
                </a:tc>
              </a:tr>
              <a:tr h="1131960">
                <a:tc>
                  <a:txBody>
                    <a:bodyPr/>
                    <a:lstStyle/>
                    <a:p>
                      <a:pPr marL="0" marR="0">
                        <a:lnSpc>
                          <a:spcPct val="100000"/>
                        </a:lnSpc>
                        <a:spcBef>
                          <a:spcPts val="0"/>
                        </a:spcBef>
                        <a:spcAft>
                          <a:spcPts val="0"/>
                        </a:spcAft>
                      </a:pPr>
                      <a:r>
                        <a:rPr lang="en-US" sz="1800" dirty="0" smtClean="0">
                          <a:effectLst/>
                        </a:rPr>
                        <a:t>My </a:t>
                      </a:r>
                      <a:r>
                        <a:rPr lang="en-US" sz="1800" dirty="0">
                          <a:effectLst/>
                        </a:rPr>
                        <a:t>child is starting to roll around. </a:t>
                      </a:r>
                      <a:endParaRPr lang="en-US" sz="1800" dirty="0">
                        <a:effectLst/>
                        <a:latin typeface="Calibri"/>
                        <a:ea typeface="Calibri"/>
                        <a:cs typeface="Times New Roman"/>
                      </a:endParaRPr>
                    </a:p>
                  </a:txBody>
                  <a:tcPr marL="56729" marR="56729" marT="0" marB="0">
                    <a:lnL w="12700" cap="flat" cmpd="sng" algn="ctr">
                      <a:solidFill>
                        <a:schemeClr val="tx1"/>
                      </a:solidFill>
                      <a:prstDash val="solid"/>
                      <a:round/>
                      <a:headEnd type="none" w="med" len="med"/>
                      <a:tailEnd type="none" w="med" len="med"/>
                    </a:lnL>
                    <a:solidFill>
                      <a:srgbClr val="4E5FAB"/>
                    </a:solidFill>
                  </a:tcPr>
                </a:tc>
                <a:tc>
                  <a:txBody>
                    <a:bodyPr/>
                    <a:lstStyle/>
                    <a:p>
                      <a:pPr marL="0" marR="0" algn="l">
                        <a:lnSpc>
                          <a:spcPct val="100000"/>
                        </a:lnSpc>
                        <a:spcBef>
                          <a:spcPts val="0"/>
                        </a:spcBef>
                        <a:spcAft>
                          <a:spcPts val="0"/>
                        </a:spcAft>
                      </a:pPr>
                      <a:r>
                        <a:rPr lang="en-US" sz="1800" dirty="0" smtClean="0">
                          <a:effectLst/>
                        </a:rPr>
                        <a:t>My </a:t>
                      </a:r>
                      <a:r>
                        <a:rPr lang="en-US" sz="1800" dirty="0">
                          <a:effectLst/>
                        </a:rPr>
                        <a:t>child could </a:t>
                      </a:r>
                      <a:r>
                        <a:rPr lang="en-US" sz="1800" b="1" u="none" dirty="0">
                          <a:solidFill>
                            <a:srgbClr val="4E5FAB"/>
                          </a:solidFill>
                          <a:effectLst/>
                        </a:rPr>
                        <a:t>fall</a:t>
                      </a:r>
                      <a:r>
                        <a:rPr lang="en-US" sz="1800" u="none" dirty="0">
                          <a:solidFill>
                            <a:srgbClr val="4E5FAB"/>
                          </a:solidFill>
                          <a:effectLst/>
                        </a:rPr>
                        <a:t> </a:t>
                      </a:r>
                      <a:r>
                        <a:rPr lang="en-US" sz="1800" u="none" dirty="0">
                          <a:effectLst/>
                        </a:rPr>
                        <a:t>f</a:t>
                      </a:r>
                      <a:r>
                        <a:rPr lang="en-US" sz="1800" dirty="0">
                          <a:effectLst/>
                        </a:rPr>
                        <a:t>rom places like change tables or couches.  </a:t>
                      </a:r>
                    </a:p>
                    <a:p>
                      <a:pPr marL="0" marR="0" algn="l">
                        <a:lnSpc>
                          <a:spcPct val="100000"/>
                        </a:lnSpc>
                        <a:spcBef>
                          <a:spcPts val="0"/>
                        </a:spcBef>
                        <a:spcAft>
                          <a:spcPts val="0"/>
                        </a:spcAft>
                      </a:pPr>
                      <a:endParaRPr lang="en-US" sz="1800" dirty="0">
                        <a:effectLst/>
                        <a:latin typeface="Calibri"/>
                        <a:ea typeface="Calibri"/>
                        <a:cs typeface="Times New Roman"/>
                      </a:endParaRPr>
                    </a:p>
                  </a:txBody>
                  <a:tcPr marL="56729" marR="56729" marT="0" marB="0"/>
                </a:tc>
                <a:tc>
                  <a:txBody>
                    <a:bodyPr/>
                    <a:lstStyle/>
                    <a:p>
                      <a:pPr marL="0" marR="0" algn="l">
                        <a:lnSpc>
                          <a:spcPct val="100000"/>
                        </a:lnSpc>
                        <a:spcBef>
                          <a:spcPts val="0"/>
                        </a:spcBef>
                        <a:spcAft>
                          <a:spcPts val="0"/>
                        </a:spcAft>
                      </a:pPr>
                      <a:r>
                        <a:rPr lang="en-US" sz="1800" dirty="0" smtClean="0">
                          <a:effectLst/>
                        </a:rPr>
                        <a:t>I </a:t>
                      </a:r>
                      <a:r>
                        <a:rPr lang="en-US" sz="1800" dirty="0">
                          <a:effectLst/>
                        </a:rPr>
                        <a:t>can keep a hand on my baby when placed on any type of furniture. </a:t>
                      </a:r>
                      <a:endParaRPr lang="en-US" sz="1800" dirty="0">
                        <a:effectLst/>
                        <a:latin typeface="Calibri"/>
                        <a:ea typeface="Calibri"/>
                        <a:cs typeface="Times New Roman"/>
                      </a:endParaRPr>
                    </a:p>
                  </a:txBody>
                  <a:tcPr marL="56729" marR="56729" marT="0" marB="0">
                    <a:lnR w="12700" cap="flat" cmpd="sng" algn="ctr">
                      <a:solidFill>
                        <a:schemeClr val="tx1"/>
                      </a:solidFill>
                      <a:prstDash val="solid"/>
                      <a:round/>
                      <a:headEnd type="none" w="med" len="med"/>
                      <a:tailEnd type="none" w="med" len="med"/>
                    </a:lnR>
                  </a:tcPr>
                </a:tc>
              </a:tr>
              <a:tr h="1289880">
                <a:tc>
                  <a:txBody>
                    <a:bodyPr/>
                    <a:lstStyle/>
                    <a:p>
                      <a:pPr marL="0" marR="0">
                        <a:lnSpc>
                          <a:spcPct val="100000"/>
                        </a:lnSpc>
                        <a:spcBef>
                          <a:spcPts val="0"/>
                        </a:spcBef>
                        <a:spcAft>
                          <a:spcPts val="0"/>
                        </a:spcAft>
                      </a:pPr>
                      <a:r>
                        <a:rPr lang="en-US" sz="1800" dirty="0" smtClean="0">
                          <a:effectLst/>
                        </a:rPr>
                        <a:t>My </a:t>
                      </a:r>
                      <a:r>
                        <a:rPr lang="en-US" sz="1800" dirty="0">
                          <a:effectLst/>
                        </a:rPr>
                        <a:t>child is starting to put things in or near their mouth. </a:t>
                      </a:r>
                      <a:endParaRPr lang="en-US" sz="1800" dirty="0">
                        <a:effectLst/>
                        <a:latin typeface="Calibri"/>
                        <a:ea typeface="Calibri"/>
                        <a:cs typeface="Times New Roman"/>
                      </a:endParaRPr>
                    </a:p>
                  </a:txBody>
                  <a:tcPr marL="56729" marR="56729" marT="0" marB="0">
                    <a:lnL w="12700" cap="flat" cmpd="sng" algn="ctr">
                      <a:solidFill>
                        <a:schemeClr val="tx1"/>
                      </a:solidFill>
                      <a:prstDash val="solid"/>
                      <a:round/>
                      <a:headEnd type="none" w="med" len="med"/>
                      <a:tailEnd type="none" w="med" len="med"/>
                    </a:lnL>
                    <a:solidFill>
                      <a:srgbClr val="4E5FAB"/>
                    </a:solidFill>
                  </a:tcPr>
                </a:tc>
                <a:tc>
                  <a:txBody>
                    <a:bodyPr/>
                    <a:lstStyle/>
                    <a:p>
                      <a:pPr marL="0" marR="0">
                        <a:lnSpc>
                          <a:spcPct val="100000"/>
                        </a:lnSpc>
                        <a:spcBef>
                          <a:spcPts val="0"/>
                        </a:spcBef>
                        <a:spcAft>
                          <a:spcPts val="0"/>
                        </a:spcAft>
                      </a:pPr>
                      <a:r>
                        <a:rPr lang="en-US" sz="1800" dirty="0" smtClean="0">
                          <a:effectLst/>
                        </a:rPr>
                        <a:t>My </a:t>
                      </a:r>
                      <a:r>
                        <a:rPr lang="en-US" sz="1800" dirty="0">
                          <a:effectLst/>
                        </a:rPr>
                        <a:t>child could be </a:t>
                      </a:r>
                      <a:r>
                        <a:rPr lang="en-US" sz="1800" b="1" u="none" dirty="0">
                          <a:solidFill>
                            <a:srgbClr val="4E5FAB"/>
                          </a:solidFill>
                          <a:effectLst/>
                        </a:rPr>
                        <a:t>poisoned</a:t>
                      </a:r>
                      <a:r>
                        <a:rPr lang="en-US" sz="1800" dirty="0">
                          <a:effectLst/>
                        </a:rPr>
                        <a:t> if they grabbed a hold of something poisonous.  </a:t>
                      </a:r>
                      <a:endParaRPr lang="en-US" sz="1800" dirty="0">
                        <a:effectLst/>
                        <a:latin typeface="Calibri"/>
                        <a:ea typeface="Calibri"/>
                        <a:cs typeface="Times New Roman"/>
                      </a:endParaRPr>
                    </a:p>
                  </a:txBody>
                  <a:tcPr marL="56729" marR="56729" marT="0" marB="0"/>
                </a:tc>
                <a:tc>
                  <a:txBody>
                    <a:bodyPr/>
                    <a:lstStyle/>
                    <a:p>
                      <a:pPr marL="0" marR="0">
                        <a:lnSpc>
                          <a:spcPct val="100000"/>
                        </a:lnSpc>
                        <a:spcBef>
                          <a:spcPts val="0"/>
                        </a:spcBef>
                        <a:spcAft>
                          <a:spcPts val="0"/>
                        </a:spcAft>
                      </a:pPr>
                      <a:r>
                        <a:rPr lang="en-US" sz="1800" dirty="0" smtClean="0">
                          <a:effectLst/>
                        </a:rPr>
                        <a:t>I </a:t>
                      </a:r>
                      <a:r>
                        <a:rPr lang="en-US" sz="1800" dirty="0">
                          <a:effectLst/>
                        </a:rPr>
                        <a:t>can keep any medicine, vitamins, make-up, and cleaning supplies locked up and out of reach. </a:t>
                      </a:r>
                    </a:p>
                  </a:txBody>
                  <a:tcPr marL="56729" marR="56729" marT="0" marB="0">
                    <a:lnR w="12700" cap="flat" cmpd="sng" algn="ctr">
                      <a:solidFill>
                        <a:schemeClr val="tx1"/>
                      </a:solidFill>
                      <a:prstDash val="solid"/>
                      <a:round/>
                      <a:headEnd type="none" w="med" len="med"/>
                      <a:tailEnd type="none" w="med" len="med"/>
                    </a:lnR>
                  </a:tcPr>
                </a:tc>
              </a:tr>
              <a:tr h="1457350">
                <a:tc>
                  <a:txBody>
                    <a:bodyPr/>
                    <a:lstStyle/>
                    <a:p>
                      <a:pPr marL="0" marR="0">
                        <a:lnSpc>
                          <a:spcPct val="100000"/>
                        </a:lnSpc>
                        <a:spcBef>
                          <a:spcPts val="0"/>
                        </a:spcBef>
                        <a:spcAft>
                          <a:spcPts val="0"/>
                        </a:spcAft>
                      </a:pPr>
                      <a:r>
                        <a:rPr lang="en-US" sz="1800" dirty="0" smtClean="0">
                          <a:effectLst/>
                        </a:rPr>
                        <a:t>My </a:t>
                      </a:r>
                      <a:r>
                        <a:rPr lang="en-US" sz="1800" dirty="0">
                          <a:effectLst/>
                        </a:rPr>
                        <a:t>child is starting to pull themselves up to stand.</a:t>
                      </a:r>
                      <a:endParaRPr lang="en-US" sz="1800" dirty="0">
                        <a:effectLst/>
                        <a:latin typeface="Calibri"/>
                        <a:ea typeface="Calibri"/>
                        <a:cs typeface="Times New Roman"/>
                      </a:endParaRPr>
                    </a:p>
                  </a:txBody>
                  <a:tcPr marL="56729" marR="56729" marT="0" marB="0">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rgbClr val="4E5FAB"/>
                    </a:solidFill>
                  </a:tcPr>
                </a:tc>
                <a:tc>
                  <a:txBody>
                    <a:bodyPr/>
                    <a:lstStyle/>
                    <a:p>
                      <a:pPr marL="0" marR="0">
                        <a:lnSpc>
                          <a:spcPct val="100000"/>
                        </a:lnSpc>
                        <a:spcBef>
                          <a:spcPts val="0"/>
                        </a:spcBef>
                        <a:spcAft>
                          <a:spcPts val="0"/>
                        </a:spcAft>
                      </a:pPr>
                      <a:r>
                        <a:rPr lang="en-US" sz="1800" dirty="0" smtClean="0">
                          <a:effectLst/>
                        </a:rPr>
                        <a:t>My </a:t>
                      </a:r>
                      <a:r>
                        <a:rPr lang="en-US" sz="1800" dirty="0">
                          <a:effectLst/>
                        </a:rPr>
                        <a:t>child could get </a:t>
                      </a:r>
                      <a:r>
                        <a:rPr lang="en-US" sz="1800" b="1" u="none" dirty="0" smtClean="0">
                          <a:solidFill>
                            <a:srgbClr val="4E5FAB"/>
                          </a:solidFill>
                          <a:effectLst/>
                        </a:rPr>
                        <a:t>burned</a:t>
                      </a:r>
                      <a:r>
                        <a:rPr lang="en-US" sz="1800" u="none" baseline="0" dirty="0" smtClean="0">
                          <a:effectLst/>
                        </a:rPr>
                        <a:t> </a:t>
                      </a:r>
                      <a:r>
                        <a:rPr lang="en-US" sz="1800" u="none" dirty="0" smtClean="0">
                          <a:effectLst/>
                        </a:rPr>
                        <a:t>when </a:t>
                      </a:r>
                      <a:r>
                        <a:rPr lang="en-US" sz="1800" dirty="0" smtClean="0">
                          <a:effectLst/>
                        </a:rPr>
                        <a:t>reaching </a:t>
                      </a:r>
                      <a:r>
                        <a:rPr lang="en-US" sz="1800" dirty="0">
                          <a:effectLst/>
                        </a:rPr>
                        <a:t>for hot things on </a:t>
                      </a:r>
                      <a:r>
                        <a:rPr lang="en-US" sz="1800" dirty="0" smtClean="0">
                          <a:effectLst/>
                        </a:rPr>
                        <a:t>stoves</a:t>
                      </a:r>
                      <a:r>
                        <a:rPr lang="en-US" sz="1800" dirty="0">
                          <a:effectLst/>
                        </a:rPr>
                        <a:t>.</a:t>
                      </a:r>
                      <a:endParaRPr lang="en-US" sz="1800" dirty="0">
                        <a:effectLst/>
                        <a:latin typeface="Calibri"/>
                        <a:ea typeface="Calibri"/>
                        <a:cs typeface="Times New Roman"/>
                      </a:endParaRPr>
                    </a:p>
                  </a:txBody>
                  <a:tcPr marL="56729" marR="56729" marT="0" marB="0">
                    <a:lnB w="12700" cap="flat" cmpd="sng" algn="ctr">
                      <a:solidFill>
                        <a:schemeClr val="tx1"/>
                      </a:solidFill>
                      <a:prstDash val="solid"/>
                      <a:round/>
                      <a:headEnd type="none" w="med" len="med"/>
                      <a:tailEnd type="none" w="med" len="med"/>
                    </a:lnB>
                  </a:tcPr>
                </a:tc>
                <a:tc>
                  <a:txBody>
                    <a:bodyPr/>
                    <a:lstStyle/>
                    <a:p>
                      <a:pPr marL="0" marR="0">
                        <a:lnSpc>
                          <a:spcPct val="100000"/>
                        </a:lnSpc>
                        <a:spcBef>
                          <a:spcPts val="0"/>
                        </a:spcBef>
                        <a:spcAft>
                          <a:spcPts val="0"/>
                        </a:spcAft>
                      </a:pPr>
                      <a:r>
                        <a:rPr lang="en-US" sz="1800" dirty="0" smtClean="0">
                          <a:effectLst/>
                        </a:rPr>
                        <a:t>I </a:t>
                      </a:r>
                      <a:r>
                        <a:rPr lang="en-US" sz="1800" dirty="0">
                          <a:effectLst/>
                        </a:rPr>
                        <a:t>can let my child play on the floor or secure them in their highchair while I prepare meals</a:t>
                      </a:r>
                      <a:r>
                        <a:rPr lang="en-US" sz="1800" dirty="0" smtClean="0">
                          <a:effectLst/>
                        </a:rPr>
                        <a:t>.</a:t>
                      </a:r>
                      <a:endParaRPr lang="en-US" sz="1800" dirty="0">
                        <a:effectLst/>
                      </a:endParaRPr>
                    </a:p>
                  </a:txBody>
                  <a:tcPr marL="56729" marR="56729" marT="0" marB="0">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6815404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Workshop Breakdown </a:t>
            </a:r>
            <a:r>
              <a:rPr lang="en-US" dirty="0" smtClean="0"/>
              <a:t>– </a:t>
            </a:r>
            <a:br>
              <a:rPr lang="en-US" dirty="0" smtClean="0"/>
            </a:br>
            <a:r>
              <a:rPr lang="en-US" dirty="0" smtClean="0"/>
              <a:t>What? So What? Now What?</a:t>
            </a:r>
            <a:endParaRPr lang="en-US" b="1" dirty="0">
              <a:latin typeface="Arial" pitchFamily="34" charset="0"/>
              <a:cs typeface="Arial" pitchFamily="34" charset="0"/>
            </a:endParaRPr>
          </a:p>
        </p:txBody>
      </p:sp>
      <p:sp>
        <p:nvSpPr>
          <p:cNvPr id="3" name="Content Placeholder 2"/>
          <p:cNvSpPr>
            <a:spLocks noGrp="1"/>
          </p:cNvSpPr>
          <p:nvPr>
            <p:ph idx="1"/>
          </p:nvPr>
        </p:nvSpPr>
        <p:spPr>
          <a:xfrm>
            <a:off x="374228" y="2420888"/>
            <a:ext cx="4485803" cy="3195736"/>
          </a:xfrm>
        </p:spPr>
        <p:txBody>
          <a:bodyPr>
            <a:normAutofit/>
          </a:bodyPr>
          <a:lstStyle/>
          <a:p>
            <a:pPr>
              <a:spcBef>
                <a:spcPts val="1800"/>
              </a:spcBef>
            </a:pPr>
            <a:r>
              <a:rPr lang="en-US" dirty="0" smtClean="0"/>
              <a:t>Interactive activity</a:t>
            </a:r>
          </a:p>
          <a:p>
            <a:pPr>
              <a:spcBef>
                <a:spcPts val="1800"/>
              </a:spcBef>
            </a:pPr>
            <a:r>
              <a:rPr lang="en-US" dirty="0" smtClean="0"/>
              <a:t>Applying </a:t>
            </a:r>
            <a:r>
              <a:rPr lang="en-US" dirty="0"/>
              <a:t>concept to other </a:t>
            </a:r>
            <a:r>
              <a:rPr lang="en-US" dirty="0" smtClean="0"/>
              <a:t>injuries</a:t>
            </a:r>
            <a:endParaRPr lang="en-US" dirty="0"/>
          </a:p>
        </p:txBody>
      </p:sp>
      <p:graphicFrame>
        <p:nvGraphicFramePr>
          <p:cNvPr id="9" name="Table 8"/>
          <p:cNvGraphicFramePr>
            <a:graphicFrameLocks noGrp="1"/>
          </p:cNvGraphicFramePr>
          <p:nvPr>
            <p:extLst>
              <p:ext uri="{D42A27DB-BD31-4B8C-83A1-F6EECF244321}">
                <p14:modId xmlns:p14="http://schemas.microsoft.com/office/powerpoint/2010/main" val="1826704790"/>
              </p:ext>
            </p:extLst>
          </p:nvPr>
        </p:nvGraphicFramePr>
        <p:xfrm>
          <a:off x="4626893" y="2132856"/>
          <a:ext cx="4337595" cy="3853617"/>
        </p:xfrm>
        <a:graphic>
          <a:graphicData uri="http://schemas.openxmlformats.org/drawingml/2006/table">
            <a:tbl>
              <a:tblPr firstRow="1" firstCol="1" bandRow="1">
                <a:tableStyleId>{5DA37D80-6434-44D0-A028-1B22A696006F}</a:tableStyleId>
              </a:tblPr>
              <a:tblGrid>
                <a:gridCol w="1581060"/>
                <a:gridCol w="1460391"/>
                <a:gridCol w="1296144"/>
              </a:tblGrid>
              <a:tr h="296432">
                <a:tc>
                  <a:txBody>
                    <a:bodyPr/>
                    <a:lstStyle/>
                    <a:p>
                      <a:pPr marL="0" marR="0" algn="ctr">
                        <a:lnSpc>
                          <a:spcPct val="115000"/>
                        </a:lnSpc>
                        <a:spcBef>
                          <a:spcPts val="0"/>
                        </a:spcBef>
                        <a:spcAft>
                          <a:spcPts val="0"/>
                        </a:spcAft>
                      </a:pPr>
                      <a:r>
                        <a:rPr lang="en-US" sz="800" b="1" dirty="0">
                          <a:effectLst/>
                        </a:rPr>
                        <a:t>Wha</a:t>
                      </a:r>
                      <a:r>
                        <a:rPr lang="en-US" sz="800" dirty="0">
                          <a:effectLst/>
                        </a:rPr>
                        <a:t>t can my child do now?</a:t>
                      </a:r>
                      <a:endParaRPr lang="en-US" sz="900" dirty="0">
                        <a:effectLst/>
                        <a:latin typeface="Calibri"/>
                        <a:ea typeface="Calibri"/>
                        <a:cs typeface="Times New Roman"/>
                      </a:endParaRPr>
                    </a:p>
                  </a:txBody>
                  <a:tcPr marL="55930" marR="55930" marT="0" marB="0" anchor="ctr"/>
                </a:tc>
                <a:tc>
                  <a:txBody>
                    <a:bodyPr/>
                    <a:lstStyle/>
                    <a:p>
                      <a:pPr marL="0" marR="0" algn="ctr">
                        <a:lnSpc>
                          <a:spcPct val="115000"/>
                        </a:lnSpc>
                        <a:spcBef>
                          <a:spcPts val="0"/>
                        </a:spcBef>
                        <a:spcAft>
                          <a:spcPts val="0"/>
                        </a:spcAft>
                      </a:pPr>
                      <a:r>
                        <a:rPr lang="en-US" sz="800">
                          <a:effectLst/>
                        </a:rPr>
                        <a:t>So what can hurt my child?</a:t>
                      </a:r>
                      <a:endParaRPr lang="en-US" sz="900">
                        <a:effectLst/>
                        <a:latin typeface="Calibri"/>
                        <a:ea typeface="Calibri"/>
                        <a:cs typeface="Times New Roman"/>
                      </a:endParaRPr>
                    </a:p>
                  </a:txBody>
                  <a:tcPr marL="55930" marR="55930" marT="0" marB="0" anchor="ctr"/>
                </a:tc>
                <a:tc>
                  <a:txBody>
                    <a:bodyPr/>
                    <a:lstStyle/>
                    <a:p>
                      <a:pPr marL="0" marR="0" algn="ctr">
                        <a:lnSpc>
                          <a:spcPct val="115000"/>
                        </a:lnSpc>
                        <a:spcBef>
                          <a:spcPts val="0"/>
                        </a:spcBef>
                        <a:spcAft>
                          <a:spcPts val="0"/>
                        </a:spcAft>
                      </a:pPr>
                      <a:r>
                        <a:rPr lang="en-US" sz="800">
                          <a:effectLst/>
                        </a:rPr>
                        <a:t>Now what can I do to keep my child safe?</a:t>
                      </a:r>
                      <a:endParaRPr lang="en-US" sz="900">
                        <a:effectLst/>
                        <a:latin typeface="Calibri"/>
                        <a:ea typeface="Calibri"/>
                        <a:cs typeface="Times New Roman"/>
                      </a:endParaRPr>
                    </a:p>
                  </a:txBody>
                  <a:tcPr marL="55930" marR="55930" marT="0" marB="0" anchor="ctr"/>
                </a:tc>
              </a:tr>
              <a:tr h="711437">
                <a:tc>
                  <a:txBody>
                    <a:bodyPr/>
                    <a:lstStyle/>
                    <a:p>
                      <a:pPr marL="0" marR="0">
                        <a:lnSpc>
                          <a:spcPct val="115000"/>
                        </a:lnSpc>
                        <a:spcBef>
                          <a:spcPts val="0"/>
                        </a:spcBef>
                        <a:spcAft>
                          <a:spcPts val="0"/>
                        </a:spcAft>
                      </a:pPr>
                      <a:r>
                        <a:rPr lang="en-US" sz="3900" dirty="0">
                          <a:effectLst/>
                        </a:rPr>
                        <a:t> </a:t>
                      </a:r>
                      <a:endParaRPr lang="en-US" sz="900" dirty="0">
                        <a:effectLst/>
                        <a:latin typeface="Calibri"/>
                        <a:ea typeface="Calibri"/>
                        <a:cs typeface="Times New Roman"/>
                      </a:endParaRPr>
                    </a:p>
                  </a:txBody>
                  <a:tcPr marL="55930" marR="55930" marT="0" marB="0"/>
                </a:tc>
                <a:tc>
                  <a:txBody>
                    <a:bodyPr/>
                    <a:lstStyle/>
                    <a:p>
                      <a:pPr marL="0" marR="0">
                        <a:lnSpc>
                          <a:spcPct val="115000"/>
                        </a:lnSpc>
                        <a:spcBef>
                          <a:spcPts val="0"/>
                        </a:spcBef>
                        <a:spcAft>
                          <a:spcPts val="0"/>
                        </a:spcAft>
                      </a:pPr>
                      <a:r>
                        <a:rPr lang="en-US" sz="3900" dirty="0">
                          <a:effectLst/>
                        </a:rPr>
                        <a:t> </a:t>
                      </a:r>
                      <a:endParaRPr lang="en-US" sz="900" dirty="0">
                        <a:effectLst/>
                        <a:latin typeface="Calibri"/>
                        <a:ea typeface="Calibri"/>
                        <a:cs typeface="Times New Roman"/>
                      </a:endParaRPr>
                    </a:p>
                  </a:txBody>
                  <a:tcPr marL="55930" marR="55930" marT="0" marB="0"/>
                </a:tc>
                <a:tc>
                  <a:txBody>
                    <a:bodyPr/>
                    <a:lstStyle/>
                    <a:p>
                      <a:pPr marL="0" marR="0">
                        <a:lnSpc>
                          <a:spcPct val="115000"/>
                        </a:lnSpc>
                        <a:spcBef>
                          <a:spcPts val="0"/>
                        </a:spcBef>
                        <a:spcAft>
                          <a:spcPts val="0"/>
                        </a:spcAft>
                      </a:pPr>
                      <a:r>
                        <a:rPr lang="en-US" sz="3900">
                          <a:effectLst/>
                        </a:rPr>
                        <a:t> </a:t>
                      </a:r>
                      <a:endParaRPr lang="en-US" sz="900">
                        <a:effectLst/>
                        <a:latin typeface="Calibri"/>
                        <a:ea typeface="Calibri"/>
                        <a:cs typeface="Times New Roman"/>
                      </a:endParaRPr>
                    </a:p>
                  </a:txBody>
                  <a:tcPr marL="55930" marR="55930" marT="0" marB="0"/>
                </a:tc>
              </a:tr>
              <a:tr h="711437">
                <a:tc>
                  <a:txBody>
                    <a:bodyPr/>
                    <a:lstStyle/>
                    <a:p>
                      <a:pPr marL="0" marR="0">
                        <a:lnSpc>
                          <a:spcPct val="115000"/>
                        </a:lnSpc>
                        <a:spcBef>
                          <a:spcPts val="0"/>
                        </a:spcBef>
                        <a:spcAft>
                          <a:spcPts val="0"/>
                        </a:spcAft>
                      </a:pPr>
                      <a:r>
                        <a:rPr lang="en-US" sz="3900" dirty="0">
                          <a:effectLst/>
                        </a:rPr>
                        <a:t> </a:t>
                      </a:r>
                      <a:endParaRPr lang="en-US" sz="900" dirty="0">
                        <a:effectLst/>
                        <a:latin typeface="Calibri"/>
                        <a:ea typeface="Calibri"/>
                        <a:cs typeface="Times New Roman"/>
                      </a:endParaRPr>
                    </a:p>
                  </a:txBody>
                  <a:tcPr marL="55930" marR="55930" marT="0" marB="0"/>
                </a:tc>
                <a:tc>
                  <a:txBody>
                    <a:bodyPr/>
                    <a:lstStyle/>
                    <a:p>
                      <a:pPr marL="0" marR="0">
                        <a:lnSpc>
                          <a:spcPct val="115000"/>
                        </a:lnSpc>
                        <a:spcBef>
                          <a:spcPts val="0"/>
                        </a:spcBef>
                        <a:spcAft>
                          <a:spcPts val="0"/>
                        </a:spcAft>
                      </a:pPr>
                      <a:r>
                        <a:rPr lang="en-US" sz="3900" dirty="0">
                          <a:effectLst/>
                        </a:rPr>
                        <a:t> </a:t>
                      </a:r>
                      <a:endParaRPr lang="en-US" sz="900" dirty="0">
                        <a:effectLst/>
                        <a:latin typeface="Calibri"/>
                        <a:ea typeface="Calibri"/>
                        <a:cs typeface="Times New Roman"/>
                      </a:endParaRPr>
                    </a:p>
                  </a:txBody>
                  <a:tcPr marL="55930" marR="55930" marT="0" marB="0"/>
                </a:tc>
                <a:tc>
                  <a:txBody>
                    <a:bodyPr/>
                    <a:lstStyle/>
                    <a:p>
                      <a:pPr marL="0" marR="0">
                        <a:lnSpc>
                          <a:spcPct val="115000"/>
                        </a:lnSpc>
                        <a:spcBef>
                          <a:spcPts val="0"/>
                        </a:spcBef>
                        <a:spcAft>
                          <a:spcPts val="0"/>
                        </a:spcAft>
                      </a:pPr>
                      <a:r>
                        <a:rPr lang="en-US" sz="3900" dirty="0">
                          <a:effectLst/>
                        </a:rPr>
                        <a:t> </a:t>
                      </a:r>
                      <a:endParaRPr lang="en-US" sz="900" dirty="0">
                        <a:effectLst/>
                        <a:latin typeface="Calibri"/>
                        <a:ea typeface="Calibri"/>
                        <a:cs typeface="Times New Roman"/>
                      </a:endParaRPr>
                    </a:p>
                  </a:txBody>
                  <a:tcPr marL="55930" marR="55930" marT="0" marB="0"/>
                </a:tc>
              </a:tr>
              <a:tr h="711437">
                <a:tc>
                  <a:txBody>
                    <a:bodyPr/>
                    <a:lstStyle/>
                    <a:p>
                      <a:pPr marL="0" marR="0">
                        <a:lnSpc>
                          <a:spcPct val="115000"/>
                        </a:lnSpc>
                        <a:spcBef>
                          <a:spcPts val="0"/>
                        </a:spcBef>
                        <a:spcAft>
                          <a:spcPts val="0"/>
                        </a:spcAft>
                      </a:pPr>
                      <a:r>
                        <a:rPr lang="en-US" sz="3900">
                          <a:effectLst/>
                        </a:rPr>
                        <a:t> </a:t>
                      </a:r>
                      <a:endParaRPr lang="en-US" sz="900">
                        <a:effectLst/>
                        <a:latin typeface="Calibri"/>
                        <a:ea typeface="Calibri"/>
                        <a:cs typeface="Times New Roman"/>
                      </a:endParaRPr>
                    </a:p>
                  </a:txBody>
                  <a:tcPr marL="55930" marR="55930" marT="0" marB="0"/>
                </a:tc>
                <a:tc>
                  <a:txBody>
                    <a:bodyPr/>
                    <a:lstStyle/>
                    <a:p>
                      <a:pPr marL="0" marR="0">
                        <a:lnSpc>
                          <a:spcPct val="115000"/>
                        </a:lnSpc>
                        <a:spcBef>
                          <a:spcPts val="0"/>
                        </a:spcBef>
                        <a:spcAft>
                          <a:spcPts val="0"/>
                        </a:spcAft>
                      </a:pPr>
                      <a:r>
                        <a:rPr lang="en-US" sz="3900">
                          <a:effectLst/>
                        </a:rPr>
                        <a:t> </a:t>
                      </a:r>
                      <a:endParaRPr lang="en-US" sz="900">
                        <a:effectLst/>
                        <a:latin typeface="Calibri"/>
                        <a:ea typeface="Calibri"/>
                        <a:cs typeface="Times New Roman"/>
                      </a:endParaRPr>
                    </a:p>
                  </a:txBody>
                  <a:tcPr marL="55930" marR="55930" marT="0" marB="0"/>
                </a:tc>
                <a:tc>
                  <a:txBody>
                    <a:bodyPr/>
                    <a:lstStyle/>
                    <a:p>
                      <a:pPr marL="0" marR="0">
                        <a:lnSpc>
                          <a:spcPct val="115000"/>
                        </a:lnSpc>
                        <a:spcBef>
                          <a:spcPts val="0"/>
                        </a:spcBef>
                        <a:spcAft>
                          <a:spcPts val="0"/>
                        </a:spcAft>
                      </a:pPr>
                      <a:r>
                        <a:rPr lang="en-US" sz="3900" dirty="0">
                          <a:effectLst/>
                        </a:rPr>
                        <a:t> </a:t>
                      </a:r>
                      <a:endParaRPr lang="en-US" sz="900" dirty="0">
                        <a:effectLst/>
                        <a:latin typeface="Calibri"/>
                        <a:ea typeface="Calibri"/>
                        <a:cs typeface="Times New Roman"/>
                      </a:endParaRPr>
                    </a:p>
                  </a:txBody>
                  <a:tcPr marL="55930" marR="55930" marT="0" marB="0"/>
                </a:tc>
              </a:tr>
              <a:tr h="711437">
                <a:tc>
                  <a:txBody>
                    <a:bodyPr/>
                    <a:lstStyle/>
                    <a:p>
                      <a:pPr marL="0" marR="0">
                        <a:lnSpc>
                          <a:spcPct val="115000"/>
                        </a:lnSpc>
                        <a:spcBef>
                          <a:spcPts val="0"/>
                        </a:spcBef>
                        <a:spcAft>
                          <a:spcPts val="0"/>
                        </a:spcAft>
                      </a:pPr>
                      <a:r>
                        <a:rPr lang="en-US" sz="3900">
                          <a:effectLst/>
                        </a:rPr>
                        <a:t> </a:t>
                      </a:r>
                      <a:endParaRPr lang="en-US" sz="900">
                        <a:effectLst/>
                        <a:latin typeface="Calibri"/>
                        <a:ea typeface="Calibri"/>
                        <a:cs typeface="Times New Roman"/>
                      </a:endParaRPr>
                    </a:p>
                  </a:txBody>
                  <a:tcPr marL="55930" marR="55930" marT="0" marB="0"/>
                </a:tc>
                <a:tc>
                  <a:txBody>
                    <a:bodyPr/>
                    <a:lstStyle/>
                    <a:p>
                      <a:pPr marL="0" marR="0">
                        <a:lnSpc>
                          <a:spcPct val="115000"/>
                        </a:lnSpc>
                        <a:spcBef>
                          <a:spcPts val="0"/>
                        </a:spcBef>
                        <a:spcAft>
                          <a:spcPts val="0"/>
                        </a:spcAft>
                      </a:pPr>
                      <a:r>
                        <a:rPr lang="en-US" sz="3900">
                          <a:effectLst/>
                        </a:rPr>
                        <a:t> </a:t>
                      </a:r>
                      <a:endParaRPr lang="en-US" sz="900">
                        <a:effectLst/>
                        <a:latin typeface="Calibri"/>
                        <a:ea typeface="Calibri"/>
                        <a:cs typeface="Times New Roman"/>
                      </a:endParaRPr>
                    </a:p>
                  </a:txBody>
                  <a:tcPr marL="55930" marR="55930" marT="0" marB="0"/>
                </a:tc>
                <a:tc>
                  <a:txBody>
                    <a:bodyPr/>
                    <a:lstStyle/>
                    <a:p>
                      <a:pPr marL="0" marR="0">
                        <a:lnSpc>
                          <a:spcPct val="115000"/>
                        </a:lnSpc>
                        <a:spcBef>
                          <a:spcPts val="0"/>
                        </a:spcBef>
                        <a:spcAft>
                          <a:spcPts val="0"/>
                        </a:spcAft>
                      </a:pPr>
                      <a:r>
                        <a:rPr lang="en-US" sz="3900" dirty="0">
                          <a:effectLst/>
                        </a:rPr>
                        <a:t> </a:t>
                      </a:r>
                      <a:endParaRPr lang="en-US" sz="900" dirty="0">
                        <a:effectLst/>
                        <a:latin typeface="Calibri"/>
                        <a:ea typeface="Calibri"/>
                        <a:cs typeface="Times New Roman"/>
                      </a:endParaRPr>
                    </a:p>
                  </a:txBody>
                  <a:tcPr marL="55930" marR="55930" marT="0" marB="0"/>
                </a:tc>
              </a:tr>
              <a:tr h="711437">
                <a:tc>
                  <a:txBody>
                    <a:bodyPr/>
                    <a:lstStyle/>
                    <a:p>
                      <a:pPr marL="0" marR="0">
                        <a:lnSpc>
                          <a:spcPct val="115000"/>
                        </a:lnSpc>
                        <a:spcBef>
                          <a:spcPts val="0"/>
                        </a:spcBef>
                        <a:spcAft>
                          <a:spcPts val="0"/>
                        </a:spcAft>
                      </a:pPr>
                      <a:r>
                        <a:rPr lang="en-US" sz="3900">
                          <a:effectLst/>
                        </a:rPr>
                        <a:t> </a:t>
                      </a:r>
                      <a:endParaRPr lang="en-US" sz="900">
                        <a:effectLst/>
                        <a:latin typeface="Calibri"/>
                        <a:ea typeface="Calibri"/>
                        <a:cs typeface="Times New Roman"/>
                      </a:endParaRPr>
                    </a:p>
                  </a:txBody>
                  <a:tcPr marL="55930" marR="55930" marT="0" marB="0"/>
                </a:tc>
                <a:tc>
                  <a:txBody>
                    <a:bodyPr/>
                    <a:lstStyle/>
                    <a:p>
                      <a:pPr marL="0" marR="0">
                        <a:lnSpc>
                          <a:spcPct val="115000"/>
                        </a:lnSpc>
                        <a:spcBef>
                          <a:spcPts val="0"/>
                        </a:spcBef>
                        <a:spcAft>
                          <a:spcPts val="0"/>
                        </a:spcAft>
                      </a:pPr>
                      <a:r>
                        <a:rPr lang="en-US" sz="3900">
                          <a:effectLst/>
                        </a:rPr>
                        <a:t> </a:t>
                      </a:r>
                      <a:endParaRPr lang="en-US" sz="900">
                        <a:effectLst/>
                        <a:latin typeface="Calibri"/>
                        <a:ea typeface="Calibri"/>
                        <a:cs typeface="Times New Roman"/>
                      </a:endParaRPr>
                    </a:p>
                  </a:txBody>
                  <a:tcPr marL="55930" marR="55930" marT="0" marB="0"/>
                </a:tc>
                <a:tc>
                  <a:txBody>
                    <a:bodyPr/>
                    <a:lstStyle/>
                    <a:p>
                      <a:pPr marL="0" marR="0">
                        <a:lnSpc>
                          <a:spcPct val="115000"/>
                        </a:lnSpc>
                        <a:spcBef>
                          <a:spcPts val="0"/>
                        </a:spcBef>
                        <a:spcAft>
                          <a:spcPts val="0"/>
                        </a:spcAft>
                      </a:pPr>
                      <a:r>
                        <a:rPr lang="en-US" sz="3900" dirty="0">
                          <a:effectLst/>
                        </a:rPr>
                        <a:t> </a:t>
                      </a:r>
                      <a:endParaRPr lang="en-US" sz="900" dirty="0">
                        <a:effectLst/>
                        <a:latin typeface="Calibri"/>
                        <a:ea typeface="Calibri"/>
                        <a:cs typeface="Times New Roman"/>
                      </a:endParaRPr>
                    </a:p>
                  </a:txBody>
                  <a:tcPr marL="55930" marR="55930" marT="0" marB="0"/>
                </a:tc>
              </a:tr>
            </a:tbl>
          </a:graphicData>
        </a:graphic>
      </p:graphicFrame>
      <p:sp>
        <p:nvSpPr>
          <p:cNvPr id="11" name="Rectangle 3"/>
          <p:cNvSpPr>
            <a:spLocks noChangeArrowheads="1"/>
          </p:cNvSpPr>
          <p:nvPr/>
        </p:nvSpPr>
        <p:spPr bwMode="auto">
          <a:xfrm>
            <a:off x="2030413" y="270668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6880591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does it mean?</a:t>
            </a:r>
            <a:endParaRPr lang="en-US" dirty="0"/>
          </a:p>
        </p:txBody>
      </p:sp>
      <p:sp>
        <p:nvSpPr>
          <p:cNvPr id="3" name="Content Placeholder 2"/>
          <p:cNvSpPr>
            <a:spLocks noGrp="1"/>
          </p:cNvSpPr>
          <p:nvPr>
            <p:ph idx="1"/>
          </p:nvPr>
        </p:nvSpPr>
        <p:spPr>
          <a:xfrm>
            <a:off x="4499992" y="2708920"/>
            <a:ext cx="3528392" cy="2217308"/>
          </a:xfrm>
        </p:spPr>
        <p:txBody>
          <a:bodyPr/>
          <a:lstStyle/>
          <a:p>
            <a:r>
              <a:rPr lang="en-US" dirty="0" smtClean="0"/>
              <a:t>Child’s Level</a:t>
            </a:r>
          </a:p>
          <a:p>
            <a:pPr marL="109728" indent="0">
              <a:buNone/>
            </a:pPr>
            <a:endParaRPr lang="en-US" dirty="0" smtClean="0"/>
          </a:p>
          <a:p>
            <a:r>
              <a:rPr lang="en-US" dirty="0" smtClean="0"/>
              <a:t>Out of Reach</a:t>
            </a:r>
            <a:endParaRPr 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1600" y="2132855"/>
            <a:ext cx="2937714" cy="380174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168020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Workshop Breakdown - </a:t>
            </a:r>
            <a:r>
              <a:rPr lang="en-US" dirty="0" smtClean="0"/>
              <a:t>Resources</a:t>
            </a:r>
            <a:endParaRPr lang="en-US" dirty="0"/>
          </a:p>
        </p:txBody>
      </p:sp>
      <p:sp>
        <p:nvSpPr>
          <p:cNvPr id="3" name="Content Placeholder 2"/>
          <p:cNvSpPr>
            <a:spLocks noGrp="1"/>
          </p:cNvSpPr>
          <p:nvPr>
            <p:ph idx="1"/>
          </p:nvPr>
        </p:nvSpPr>
        <p:spPr/>
        <p:txBody>
          <a:bodyPr/>
          <a:lstStyle/>
          <a:p>
            <a:pPr>
              <a:spcBef>
                <a:spcPts val="0"/>
              </a:spcBef>
            </a:pPr>
            <a:r>
              <a:rPr lang="en-US" u="sng" dirty="0" smtClean="0">
                <a:solidFill>
                  <a:srgbClr val="1FC0E4"/>
                </a:solidFill>
              </a:rPr>
              <a:t>www.preventchildinjury.ca</a:t>
            </a:r>
          </a:p>
          <a:p>
            <a:pPr marL="109728" indent="0">
              <a:spcBef>
                <a:spcPts val="0"/>
              </a:spcBef>
              <a:buNone/>
            </a:pPr>
            <a:r>
              <a:rPr lang="en-US" dirty="0" smtClean="0"/>
              <a:t>   Email messaging system</a:t>
            </a:r>
          </a:p>
          <a:p>
            <a:pPr>
              <a:spcBef>
                <a:spcPts val="1200"/>
              </a:spcBef>
            </a:pPr>
            <a:r>
              <a:rPr lang="en-US" dirty="0" smtClean="0"/>
              <a:t>Public Health </a:t>
            </a:r>
          </a:p>
          <a:p>
            <a:pPr>
              <a:spcBef>
                <a:spcPts val="1200"/>
              </a:spcBef>
            </a:pPr>
            <a:r>
              <a:rPr lang="en-US" u="sng" dirty="0" smtClean="0">
                <a:solidFill>
                  <a:srgbClr val="1FC0E4"/>
                </a:solidFill>
              </a:rPr>
              <a:t>www.parachutecanada.org</a:t>
            </a:r>
          </a:p>
          <a:p>
            <a:pPr>
              <a:spcBef>
                <a:spcPts val="1200"/>
              </a:spcBef>
            </a:pPr>
            <a:r>
              <a:rPr lang="en-US" u="sng" dirty="0" smtClean="0">
                <a:solidFill>
                  <a:srgbClr val="1FC0E4"/>
                </a:solidFill>
              </a:rPr>
              <a:t>www.hc-sc.gc.ca/index-eng.php</a:t>
            </a:r>
          </a:p>
          <a:p>
            <a:pPr>
              <a:spcBef>
                <a:spcPts val="1200"/>
              </a:spcBef>
            </a:pPr>
            <a:r>
              <a:rPr lang="en-US" u="sng" dirty="0">
                <a:solidFill>
                  <a:srgbClr val="1FC0E4"/>
                </a:solidFill>
              </a:rPr>
              <a:t>http://www.mto.gov.on.ca/english/safety/carseat/choose.shtml</a:t>
            </a:r>
          </a:p>
        </p:txBody>
      </p:sp>
    </p:spTree>
    <p:extLst>
      <p:ext uri="{BB962C8B-B14F-4D97-AF65-F5344CB8AC3E}">
        <p14:creationId xmlns:p14="http://schemas.microsoft.com/office/powerpoint/2010/main" val="8014326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755576" y="1052736"/>
            <a:ext cx="7024744" cy="936104"/>
          </a:xfrm>
        </p:spPr>
        <p:txBody>
          <a:bodyPr/>
          <a:lstStyle/>
          <a:p>
            <a:r>
              <a:rPr lang="en-US" b="1" dirty="0" smtClean="0">
                <a:latin typeface="Arial" pitchFamily="34" charset="0"/>
                <a:cs typeface="Arial" pitchFamily="34" charset="0"/>
              </a:rPr>
              <a:t>Planning for Your Workshop</a:t>
            </a:r>
            <a:endParaRPr lang="en-US" b="1" dirty="0">
              <a:latin typeface="Arial" pitchFamily="34" charset="0"/>
              <a:cs typeface="Arial" pitchFamily="34" charset="0"/>
            </a:endParaRPr>
          </a:p>
        </p:txBody>
      </p:sp>
      <p:sp>
        <p:nvSpPr>
          <p:cNvPr id="6" name="Content Placeholder 5"/>
          <p:cNvSpPr>
            <a:spLocks noGrp="1"/>
          </p:cNvSpPr>
          <p:nvPr>
            <p:ph idx="1"/>
          </p:nvPr>
        </p:nvSpPr>
        <p:spPr>
          <a:xfrm>
            <a:off x="827584" y="2204864"/>
            <a:ext cx="6993225" cy="2979693"/>
          </a:xfrm>
        </p:spPr>
        <p:txBody>
          <a:bodyPr>
            <a:normAutofit/>
          </a:bodyPr>
          <a:lstStyle/>
          <a:p>
            <a:pPr>
              <a:spcBef>
                <a:spcPts val="1200"/>
              </a:spcBef>
            </a:pPr>
            <a:r>
              <a:rPr lang="en-US" sz="3600" dirty="0" smtClean="0"/>
              <a:t>Time of year</a:t>
            </a:r>
          </a:p>
          <a:p>
            <a:pPr>
              <a:spcBef>
                <a:spcPts val="1200"/>
              </a:spcBef>
            </a:pPr>
            <a:r>
              <a:rPr lang="en-US" sz="3600" dirty="0" smtClean="0"/>
              <a:t>Promotion</a:t>
            </a:r>
            <a:endParaRPr lang="en-US" sz="3600" dirty="0"/>
          </a:p>
          <a:p>
            <a:pPr>
              <a:spcBef>
                <a:spcPts val="1200"/>
              </a:spcBef>
            </a:pPr>
            <a:r>
              <a:rPr lang="en-US" sz="3600" dirty="0" smtClean="0"/>
              <a:t>Engaging families</a:t>
            </a:r>
          </a:p>
        </p:txBody>
      </p:sp>
    </p:spTree>
    <p:extLst>
      <p:ext uri="{BB962C8B-B14F-4D97-AF65-F5344CB8AC3E}">
        <p14:creationId xmlns:p14="http://schemas.microsoft.com/office/powerpoint/2010/main" val="425480697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836712"/>
            <a:ext cx="8229600" cy="1066800"/>
          </a:xfrm>
        </p:spPr>
        <p:txBody>
          <a:bodyPr/>
          <a:lstStyle/>
          <a:p>
            <a:pPr algn="ctr"/>
            <a:r>
              <a:rPr lang="en-US" dirty="0" smtClean="0"/>
              <a:t>Teachable Moments</a:t>
            </a:r>
            <a:endParaRPr lang="en-US" dirty="0"/>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907704" y="1988840"/>
            <a:ext cx="5068233" cy="391636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5730188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Teachable Moments</a:t>
            </a:r>
            <a:endParaRPr lang="en-US" dirty="0"/>
          </a:p>
        </p:txBody>
      </p:sp>
      <p:sp>
        <p:nvSpPr>
          <p:cNvPr id="3" name="Content Placeholder 2"/>
          <p:cNvSpPr>
            <a:spLocks noGrp="1"/>
          </p:cNvSpPr>
          <p:nvPr>
            <p:ph idx="1"/>
          </p:nvPr>
        </p:nvSpPr>
        <p:spPr>
          <a:xfrm>
            <a:off x="395536" y="2132856"/>
            <a:ext cx="8229600" cy="4032448"/>
          </a:xfrm>
        </p:spPr>
        <p:txBody>
          <a:bodyPr/>
          <a:lstStyle/>
          <a:p>
            <a:pPr>
              <a:spcBef>
                <a:spcPts val="1800"/>
              </a:spcBef>
            </a:pPr>
            <a:r>
              <a:rPr lang="en-US" dirty="0" smtClean="0"/>
              <a:t>You observe a child demonstrating a new fine or gross motor milestone</a:t>
            </a:r>
          </a:p>
          <a:p>
            <a:pPr>
              <a:spcBef>
                <a:spcPts val="1800"/>
              </a:spcBef>
            </a:pPr>
            <a:r>
              <a:rPr lang="en-US" dirty="0" smtClean="0"/>
              <a:t>A parent/caregiver shares with you that their child has demonstrated </a:t>
            </a:r>
            <a:r>
              <a:rPr lang="en-US" dirty="0"/>
              <a:t>a new fine or gross motor </a:t>
            </a:r>
            <a:r>
              <a:rPr lang="en-US" dirty="0" smtClean="0"/>
              <a:t>milestone</a:t>
            </a:r>
          </a:p>
          <a:p>
            <a:pPr>
              <a:spcBef>
                <a:spcPts val="1800"/>
              </a:spcBef>
            </a:pPr>
            <a:r>
              <a:rPr lang="en-US" dirty="0" smtClean="0"/>
              <a:t>A parent/caregiver asks a question about child safety</a:t>
            </a:r>
            <a:endParaRPr lang="en-US" dirty="0"/>
          </a:p>
        </p:txBody>
      </p:sp>
    </p:spTree>
    <p:extLst>
      <p:ext uri="{BB962C8B-B14F-4D97-AF65-F5344CB8AC3E}">
        <p14:creationId xmlns:p14="http://schemas.microsoft.com/office/powerpoint/2010/main" val="193842497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27584" y="908720"/>
            <a:ext cx="7288176" cy="864096"/>
          </a:xfrm>
        </p:spPr>
        <p:txBody>
          <a:bodyPr/>
          <a:lstStyle/>
          <a:p>
            <a:r>
              <a:rPr lang="en-US" b="1" dirty="0" smtClean="0">
                <a:solidFill>
                  <a:srgbClr val="4E5FAB"/>
                </a:solidFill>
                <a:latin typeface="Arial" pitchFamily="34" charset="0"/>
                <a:cs typeface="Arial" pitchFamily="34" charset="0"/>
              </a:rPr>
              <a:t>Video 1: Poisoning</a:t>
            </a:r>
            <a:endParaRPr lang="en-US" b="1" dirty="0">
              <a:solidFill>
                <a:srgbClr val="4E5FAB"/>
              </a:solidFill>
              <a:latin typeface="Arial" pitchFamily="34" charset="0"/>
              <a:cs typeface="Arial" pitchFamily="34" charset="0"/>
            </a:endParaRPr>
          </a:p>
        </p:txBody>
      </p:sp>
      <p:pic>
        <p:nvPicPr>
          <p:cNvPr id="3074" name="Picture 2">
            <a:hlinkClick r:id="rId3"/>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5078" b="15078"/>
          <a:stretch/>
        </p:blipFill>
        <p:spPr bwMode="auto">
          <a:xfrm>
            <a:off x="827584" y="1772816"/>
            <a:ext cx="7551608" cy="4219461"/>
          </a:xfrm>
          <a:prstGeom prst="roundRect">
            <a:avLst>
              <a:gd name="adj" fmla="val 16667"/>
            </a:avLst>
          </a:prstGeom>
          <a:ln w="9525">
            <a:solidFill>
              <a:schemeClr val="tx1"/>
            </a:solidFill>
            <a:miter lim="800000"/>
            <a:headEnd/>
            <a:tailEnd/>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97878717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84312" y="980728"/>
            <a:ext cx="7183922" cy="720080"/>
          </a:xfrm>
        </p:spPr>
        <p:txBody>
          <a:bodyPr>
            <a:normAutofit/>
          </a:bodyPr>
          <a:lstStyle/>
          <a:p>
            <a:r>
              <a:rPr lang="en-US" b="1" dirty="0" smtClean="0">
                <a:solidFill>
                  <a:srgbClr val="4E5FAB"/>
                </a:solidFill>
                <a:latin typeface="Arial" pitchFamily="34" charset="0"/>
                <a:cs typeface="Arial" pitchFamily="34" charset="0"/>
              </a:rPr>
              <a:t>Video </a:t>
            </a:r>
            <a:r>
              <a:rPr lang="en-US" b="1" dirty="0">
                <a:solidFill>
                  <a:srgbClr val="4E5FAB"/>
                </a:solidFill>
                <a:latin typeface="Arial" pitchFamily="34" charset="0"/>
                <a:cs typeface="Arial" pitchFamily="34" charset="0"/>
              </a:rPr>
              <a:t>2</a:t>
            </a:r>
            <a:r>
              <a:rPr lang="en-US" b="1" dirty="0" smtClean="0">
                <a:solidFill>
                  <a:srgbClr val="4E5FAB"/>
                </a:solidFill>
                <a:latin typeface="Arial" pitchFamily="34" charset="0"/>
                <a:cs typeface="Arial" pitchFamily="34" charset="0"/>
              </a:rPr>
              <a:t>: Burns/Scalds</a:t>
            </a:r>
            <a:endParaRPr lang="en-US" b="1" dirty="0">
              <a:solidFill>
                <a:srgbClr val="4E5FAB"/>
              </a:solidFill>
              <a:latin typeface="Arial" pitchFamily="34" charset="0"/>
              <a:cs typeface="Arial" pitchFamily="34" charset="0"/>
            </a:endParaRPr>
          </a:p>
        </p:txBody>
      </p:sp>
      <p:pic>
        <p:nvPicPr>
          <p:cNvPr id="4098" name="Picture 2">
            <a:hlinkClick r:id="rId3"/>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4845" b="14843"/>
          <a:stretch/>
        </p:blipFill>
        <p:spPr bwMode="auto">
          <a:xfrm>
            <a:off x="884312" y="1844824"/>
            <a:ext cx="7376368" cy="4149207"/>
          </a:xfrm>
          <a:prstGeom prst="roundRect">
            <a:avLst>
              <a:gd name="adj" fmla="val 16667"/>
            </a:avLst>
          </a:prstGeom>
          <a:ln w="9525">
            <a:solidFill>
              <a:schemeClr val="tx1"/>
            </a:solidFill>
            <a:miter lim="800000"/>
            <a:headEnd/>
            <a:tailEnd/>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113531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68040" y="980728"/>
            <a:ext cx="7024744" cy="864096"/>
          </a:xfrm>
        </p:spPr>
        <p:txBody>
          <a:bodyPr/>
          <a:lstStyle/>
          <a:p>
            <a:r>
              <a:rPr lang="en-US" b="1" dirty="0" smtClean="0">
                <a:solidFill>
                  <a:srgbClr val="4E5FAB"/>
                </a:solidFill>
                <a:latin typeface="Arial" pitchFamily="34" charset="0"/>
                <a:cs typeface="Arial" pitchFamily="34" charset="0"/>
              </a:rPr>
              <a:t>Video 3: Falls</a:t>
            </a:r>
            <a:endParaRPr lang="en-US" b="1" dirty="0">
              <a:solidFill>
                <a:srgbClr val="4E5FAB"/>
              </a:solidFill>
              <a:latin typeface="Arial" pitchFamily="34" charset="0"/>
              <a:cs typeface="Arial" pitchFamily="34" charset="0"/>
            </a:endParaRPr>
          </a:p>
        </p:txBody>
      </p:sp>
      <p:pic>
        <p:nvPicPr>
          <p:cNvPr id="6146" name="Picture 2">
            <a:hlinkClick r:id="rId3"/>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5313" b="14844"/>
          <a:stretch/>
        </p:blipFill>
        <p:spPr bwMode="auto">
          <a:xfrm>
            <a:off x="868040" y="1858714"/>
            <a:ext cx="7448376" cy="4161780"/>
          </a:xfrm>
          <a:prstGeom prst="roundRect">
            <a:avLst>
              <a:gd name="adj" fmla="val 16667"/>
            </a:avLst>
          </a:prstGeom>
          <a:ln w="9525">
            <a:solidFill>
              <a:schemeClr val="tx1"/>
            </a:solidFill>
            <a:miter lim="800000"/>
            <a:headEnd/>
            <a:tailEnd/>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19380787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143000"/>
            <a:ext cx="8856984" cy="989856"/>
          </a:xfrm>
        </p:spPr>
        <p:txBody>
          <a:bodyPr>
            <a:normAutofit/>
          </a:bodyPr>
          <a:lstStyle/>
          <a:p>
            <a:pPr algn="ctr"/>
            <a:r>
              <a:rPr lang="en-US" sz="3700" dirty="0" smtClean="0"/>
              <a:t>Website &amp; Email Messages for Families</a:t>
            </a:r>
            <a:endParaRPr lang="en-US" sz="3700"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15816" y="2420888"/>
            <a:ext cx="2491509" cy="34290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416666204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908720"/>
            <a:ext cx="8208912" cy="1143000"/>
          </a:xfrm>
        </p:spPr>
        <p:txBody>
          <a:bodyPr>
            <a:normAutofit fontScale="90000"/>
          </a:bodyPr>
          <a:lstStyle/>
          <a:p>
            <a:pPr marL="68580" indent="0"/>
            <a:r>
              <a:rPr lang="en-US" dirty="0"/>
              <a:t>Website &amp; Email Messaging System</a:t>
            </a:r>
          </a:p>
        </p:txBody>
      </p:sp>
      <p:sp>
        <p:nvSpPr>
          <p:cNvPr id="3" name="Content Placeholder 2"/>
          <p:cNvSpPr>
            <a:spLocks noGrp="1"/>
          </p:cNvSpPr>
          <p:nvPr>
            <p:ph idx="1"/>
          </p:nvPr>
        </p:nvSpPr>
        <p:spPr>
          <a:xfrm>
            <a:off x="539552" y="1988840"/>
            <a:ext cx="5760640" cy="2808312"/>
          </a:xfrm>
        </p:spPr>
        <p:txBody>
          <a:bodyPr>
            <a:normAutofit/>
          </a:bodyPr>
          <a:lstStyle/>
          <a:p>
            <a:pPr marL="109728" lvl="0" indent="0">
              <a:spcBef>
                <a:spcPts val="1800"/>
              </a:spcBef>
              <a:buNone/>
            </a:pPr>
            <a:r>
              <a:rPr lang="en-US" b="1" u="sng" dirty="0" smtClean="0">
                <a:solidFill>
                  <a:srgbClr val="1FC0E4"/>
                </a:solidFill>
              </a:rPr>
              <a:t>www.preventchildinjury.ca </a:t>
            </a:r>
          </a:p>
          <a:p>
            <a:pPr lvl="0">
              <a:spcBef>
                <a:spcPts val="1800"/>
              </a:spcBef>
            </a:pPr>
            <a:r>
              <a:rPr lang="en-US" dirty="0" smtClean="0"/>
              <a:t>Will help parents/caregivers with </a:t>
            </a:r>
            <a:r>
              <a:rPr lang="en-US" dirty="0"/>
              <a:t>child safety at home</a:t>
            </a:r>
          </a:p>
          <a:p>
            <a:pPr lvl="0">
              <a:spcBef>
                <a:spcPts val="1800"/>
              </a:spcBef>
            </a:pPr>
            <a:r>
              <a:rPr lang="en-US" dirty="0"/>
              <a:t>Reminders specific to developmental </a:t>
            </a:r>
            <a:r>
              <a:rPr lang="en-US" dirty="0" smtClean="0"/>
              <a:t>milestone</a:t>
            </a:r>
          </a:p>
          <a:p>
            <a:pPr marL="68580" lvl="0" indent="0">
              <a:spcBef>
                <a:spcPts val="1800"/>
              </a:spcBef>
              <a:buNone/>
            </a:pPr>
            <a:endParaRPr lang="en-US" sz="2800" dirty="0" smtClean="0"/>
          </a:p>
          <a:p>
            <a:endParaRPr lang="en-US" dirty="0"/>
          </a:p>
        </p:txBody>
      </p:sp>
      <p:pic>
        <p:nvPicPr>
          <p:cNvPr id="6" name="Picture 5"/>
          <p:cNvPicPr>
            <a:picLocks noChangeAspect="1"/>
          </p:cNvPicPr>
          <p:nvPr/>
        </p:nvPicPr>
        <p:blipFill rotWithShape="1">
          <a:blip r:embed="rId3" cstate="print">
            <a:clrChange>
              <a:clrFrom>
                <a:srgbClr val="FBFCFE"/>
              </a:clrFrom>
              <a:clrTo>
                <a:srgbClr val="FBFCFE">
                  <a:alpha val="0"/>
                </a:srgbClr>
              </a:clrTo>
            </a:clrChange>
            <a:extLst>
              <a:ext uri="{28A0092B-C50C-407E-A947-70E740481C1C}">
                <a14:useLocalDpi xmlns:a14="http://schemas.microsoft.com/office/drawing/2010/main" val="0"/>
              </a:ext>
            </a:extLst>
          </a:blip>
          <a:srcRect l="10719" r="14475" b="3555"/>
          <a:stretch/>
        </p:blipFill>
        <p:spPr>
          <a:xfrm>
            <a:off x="6516216" y="2556275"/>
            <a:ext cx="2003366" cy="335699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258275388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a:hlinkClick r:id="rId3"/>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4066" t="16497" r="2185" b="21434"/>
          <a:stretch/>
        </p:blipFill>
        <p:spPr bwMode="auto">
          <a:xfrm>
            <a:off x="264521" y="1484784"/>
            <a:ext cx="8555951" cy="4248472"/>
          </a:xfrm>
          <a:prstGeom prst="rect">
            <a:avLst/>
          </a:prstGeom>
          <a:noFill/>
          <a:ln w="9525">
            <a:solidFill>
              <a:srgbClr val="1FC0E4"/>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9825088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hlinkClick r:id="rId3"/>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6252" t="11979" r="17569" b="14240"/>
          <a:stretch/>
        </p:blipFill>
        <p:spPr bwMode="auto">
          <a:xfrm>
            <a:off x="1043608" y="1628800"/>
            <a:ext cx="7062643" cy="4426929"/>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7" name="Title 6"/>
          <p:cNvSpPr>
            <a:spLocks noGrp="1"/>
          </p:cNvSpPr>
          <p:nvPr>
            <p:ph type="title"/>
          </p:nvPr>
        </p:nvSpPr>
        <p:spPr>
          <a:xfrm>
            <a:off x="1025490" y="980728"/>
            <a:ext cx="7024744" cy="743494"/>
          </a:xfrm>
        </p:spPr>
        <p:txBody>
          <a:bodyPr/>
          <a:lstStyle/>
          <a:p>
            <a:r>
              <a:rPr lang="en-US" b="1" dirty="0" smtClean="0">
                <a:latin typeface="Arial" panose="020B0604020202020204" pitchFamily="34" charset="0"/>
                <a:cs typeface="Arial" panose="020B0604020202020204" pitchFamily="34" charset="0"/>
              </a:rPr>
              <a:t>How to Register</a:t>
            </a:r>
            <a:endParaRPr lang="en-CA"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4996732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Resources and Supports</a:t>
            </a:r>
            <a:endParaRPr lang="en-US" dirty="0"/>
          </a:p>
        </p:txBody>
      </p:sp>
      <p:pic>
        <p:nvPicPr>
          <p:cNvPr id="4" name="Content Placeholder 3"/>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l="4075" t="7345" r="7047" b="9547"/>
          <a:stretch/>
        </p:blipFill>
        <p:spPr>
          <a:xfrm>
            <a:off x="2915816" y="2276872"/>
            <a:ext cx="2905539" cy="351594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65698429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Other Injury Issues – </a:t>
            </a:r>
            <a:r>
              <a:rPr lang="en-US" dirty="0"/>
              <a:t>W</a:t>
            </a:r>
            <a:r>
              <a:rPr lang="en-US" dirty="0" smtClean="0"/>
              <a:t>hat do I do?</a:t>
            </a:r>
            <a:endParaRPr lang="en-US" dirty="0"/>
          </a:p>
        </p:txBody>
      </p:sp>
      <p:sp>
        <p:nvSpPr>
          <p:cNvPr id="3" name="Content Placeholder 2"/>
          <p:cNvSpPr>
            <a:spLocks noGrp="1"/>
          </p:cNvSpPr>
          <p:nvPr>
            <p:ph idx="1"/>
          </p:nvPr>
        </p:nvSpPr>
        <p:spPr/>
        <p:txBody>
          <a:bodyPr/>
          <a:lstStyle/>
          <a:p>
            <a:pPr>
              <a:spcBef>
                <a:spcPts val="1200"/>
              </a:spcBef>
            </a:pPr>
            <a:r>
              <a:rPr lang="en-US" dirty="0" smtClean="0"/>
              <a:t>Building injury prevention skillset</a:t>
            </a:r>
          </a:p>
          <a:p>
            <a:pPr>
              <a:spcBef>
                <a:spcPts val="1200"/>
              </a:spcBef>
            </a:pPr>
            <a:r>
              <a:rPr lang="en-US" dirty="0" smtClean="0"/>
              <a:t>Transferring to other topics</a:t>
            </a:r>
          </a:p>
        </p:txBody>
      </p:sp>
    </p:spTree>
    <p:extLst>
      <p:ext uri="{BB962C8B-B14F-4D97-AF65-F5344CB8AC3E}">
        <p14:creationId xmlns:p14="http://schemas.microsoft.com/office/powerpoint/2010/main" val="347029177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Where to go for more information?</a:t>
            </a:r>
            <a:endParaRPr lang="en-US" dirty="0"/>
          </a:p>
        </p:txBody>
      </p:sp>
      <p:sp>
        <p:nvSpPr>
          <p:cNvPr id="3" name="Content Placeholder 2"/>
          <p:cNvSpPr>
            <a:spLocks noGrp="1"/>
          </p:cNvSpPr>
          <p:nvPr>
            <p:ph idx="1"/>
          </p:nvPr>
        </p:nvSpPr>
        <p:spPr/>
        <p:txBody>
          <a:bodyPr/>
          <a:lstStyle/>
          <a:p>
            <a:r>
              <a:rPr lang="en-US" u="sng" dirty="0" smtClean="0">
                <a:solidFill>
                  <a:srgbClr val="1FC0E4"/>
                </a:solidFill>
              </a:rPr>
              <a:t>www.preventchildinjury.ca</a:t>
            </a:r>
            <a:r>
              <a:rPr lang="en-US" dirty="0" smtClean="0"/>
              <a:t> and register under the Professional </a:t>
            </a:r>
            <a:r>
              <a:rPr lang="en-US" dirty="0"/>
              <a:t>P</a:t>
            </a:r>
            <a:r>
              <a:rPr lang="en-US" dirty="0" smtClean="0"/>
              <a:t>age</a:t>
            </a:r>
          </a:p>
          <a:p>
            <a:r>
              <a:rPr lang="en-US" dirty="0" smtClean="0"/>
              <a:t>Local </a:t>
            </a:r>
            <a:r>
              <a:rPr lang="en-US" dirty="0"/>
              <a:t>Public Health Unit</a:t>
            </a:r>
          </a:p>
          <a:p>
            <a:r>
              <a:rPr lang="en-US" dirty="0" smtClean="0"/>
              <a:t>Parachute Canada</a:t>
            </a:r>
          </a:p>
          <a:p>
            <a:r>
              <a:rPr lang="en-US" dirty="0" smtClean="0"/>
              <a:t>Health Canada</a:t>
            </a:r>
          </a:p>
          <a:p>
            <a:r>
              <a:rPr lang="en-US" dirty="0" smtClean="0"/>
              <a:t>Ministry of Transportation</a:t>
            </a:r>
          </a:p>
        </p:txBody>
      </p:sp>
    </p:spTree>
    <p:extLst>
      <p:ext uri="{BB962C8B-B14F-4D97-AF65-F5344CB8AC3E}">
        <p14:creationId xmlns:p14="http://schemas.microsoft.com/office/powerpoint/2010/main" val="11980233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0602" y="980728"/>
            <a:ext cx="7024744" cy="889168"/>
          </a:xfrm>
        </p:spPr>
        <p:txBody>
          <a:bodyPr>
            <a:normAutofit/>
          </a:bodyPr>
          <a:lstStyle/>
          <a:p>
            <a:r>
              <a:rPr lang="en-US" b="1" dirty="0" smtClean="0">
                <a:latin typeface="Arial" pitchFamily="34" charset="0"/>
                <a:cs typeface="Arial" pitchFamily="34" charset="0"/>
              </a:rPr>
              <a:t>Next Steps</a:t>
            </a:r>
            <a:endParaRPr lang="en-US" b="1" dirty="0">
              <a:latin typeface="Arial" pitchFamily="34" charset="0"/>
              <a:cs typeface="Arial" pitchFamily="34" charset="0"/>
            </a:endParaRPr>
          </a:p>
        </p:txBody>
      </p:sp>
      <p:sp>
        <p:nvSpPr>
          <p:cNvPr id="3" name="Content Placeholder 2"/>
          <p:cNvSpPr>
            <a:spLocks noGrp="1"/>
          </p:cNvSpPr>
          <p:nvPr>
            <p:ph idx="1"/>
          </p:nvPr>
        </p:nvSpPr>
        <p:spPr>
          <a:xfrm>
            <a:off x="539552" y="1772816"/>
            <a:ext cx="5976664" cy="3888432"/>
          </a:xfrm>
        </p:spPr>
        <p:txBody>
          <a:bodyPr>
            <a:normAutofit/>
          </a:bodyPr>
          <a:lstStyle/>
          <a:p>
            <a:pPr lvl="0">
              <a:spcBef>
                <a:spcPts val="1800"/>
              </a:spcBef>
            </a:pPr>
            <a:r>
              <a:rPr lang="en-US" sz="3100" dirty="0" smtClean="0"/>
              <a:t>Plan a child safety workshop</a:t>
            </a:r>
          </a:p>
          <a:p>
            <a:pPr lvl="0">
              <a:spcBef>
                <a:spcPts val="1800"/>
              </a:spcBef>
            </a:pPr>
            <a:r>
              <a:rPr lang="en-US" sz="3100" dirty="0" smtClean="0"/>
              <a:t>Support one another in engaging in teachable moments</a:t>
            </a:r>
          </a:p>
          <a:p>
            <a:pPr lvl="0">
              <a:spcBef>
                <a:spcPts val="1800"/>
              </a:spcBef>
            </a:pPr>
            <a:r>
              <a:rPr lang="en-US" sz="3100" dirty="0" smtClean="0"/>
              <a:t>Share with colleagues</a:t>
            </a:r>
          </a:p>
          <a:p>
            <a:pPr lvl="0"/>
            <a:endParaRPr lang="en-US" sz="3100" dirty="0" smtClean="0"/>
          </a:p>
          <a:p>
            <a:pPr lvl="0"/>
            <a:endParaRPr lang="en-US" sz="3100" dirty="0" smtClean="0"/>
          </a:p>
          <a:p>
            <a:pPr lvl="0"/>
            <a:endParaRPr lang="en-US" sz="3100" dirty="0" smtClean="0"/>
          </a:p>
          <a:p>
            <a:pPr lvl="0"/>
            <a:endParaRPr lang="en-US" sz="3100"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53226" y="2420888"/>
            <a:ext cx="2538397" cy="328498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421032478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Questions?</a:t>
            </a:r>
            <a:endParaRPr lang="en-US" dirty="0"/>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123728" y="2204864"/>
            <a:ext cx="4684261" cy="361965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76600142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Thank you!!!!</a:t>
            </a:r>
            <a:endParaRPr lang="en-US" dirty="0"/>
          </a:p>
        </p:txBody>
      </p:sp>
      <p:sp>
        <p:nvSpPr>
          <p:cNvPr id="5" name="Content Placeholder 4"/>
          <p:cNvSpPr>
            <a:spLocks noGrp="1"/>
          </p:cNvSpPr>
          <p:nvPr>
            <p:ph idx="1"/>
          </p:nvPr>
        </p:nvSpPr>
        <p:spPr/>
        <p:txBody>
          <a:bodyPr/>
          <a:lstStyle/>
          <a:p>
            <a:endParaRPr lang="en-US"/>
          </a:p>
        </p:txBody>
      </p:sp>
    </p:spTree>
    <p:extLst>
      <p:ext uri="{BB962C8B-B14F-4D97-AF65-F5344CB8AC3E}">
        <p14:creationId xmlns:p14="http://schemas.microsoft.com/office/powerpoint/2010/main" val="99765045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Custom 4">
      <a:dk1>
        <a:srgbClr val="313340"/>
      </a:dk1>
      <a:lt1>
        <a:sysClr val="window" lastClr="FFFFFF"/>
      </a:lt1>
      <a:dk2>
        <a:srgbClr val="4E5FAB"/>
      </a:dk2>
      <a:lt2>
        <a:srgbClr val="DEDEDE"/>
      </a:lt2>
      <a:accent1>
        <a:srgbClr val="12C1E3"/>
      </a:accent1>
      <a:accent2>
        <a:srgbClr val="39CAFF"/>
      </a:accent2>
      <a:accent3>
        <a:srgbClr val="382B95"/>
      </a:accent3>
      <a:accent4>
        <a:srgbClr val="78397A"/>
      </a:accent4>
      <a:accent5>
        <a:srgbClr val="00B0F0"/>
      </a:accent5>
      <a:accent6>
        <a:srgbClr val="5C92B5"/>
      </a:accent6>
      <a:hlink>
        <a:srgbClr val="67AFBD"/>
      </a:hlink>
      <a:folHlink>
        <a:srgbClr val="002060"/>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13274</TotalTime>
  <Words>5001</Words>
  <Application>Microsoft Office PowerPoint</Application>
  <PresentationFormat>On-screen Show (4:3)</PresentationFormat>
  <Paragraphs>435</Paragraphs>
  <Slides>35</Slides>
  <Notes>35</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Urban</vt:lpstr>
      <vt:lpstr>Prevent Child Injury</vt:lpstr>
      <vt:lpstr>Main Outcomes for Training Others</vt:lpstr>
      <vt:lpstr>Injuries</vt:lpstr>
      <vt:lpstr>PowerPoint Presentation</vt:lpstr>
      <vt:lpstr>Leading Ontario Child Injuries</vt:lpstr>
      <vt:lpstr>Injuries are Preventable</vt:lpstr>
      <vt:lpstr>Importance of Play</vt:lpstr>
      <vt:lpstr>PowerPoint Presentation</vt:lpstr>
      <vt:lpstr>WHAT can my child do now?</vt:lpstr>
      <vt:lpstr>SO WHAT can hurt my child?</vt:lpstr>
      <vt:lpstr>NOW WHAT can I do to  keep my child safe?</vt:lpstr>
      <vt:lpstr>Applying What? So What? Now What?</vt:lpstr>
      <vt:lpstr>Parent/Caregiver Workshops</vt:lpstr>
      <vt:lpstr>Resources and Supplies</vt:lpstr>
      <vt:lpstr>Workshop Breakdown - Background</vt:lpstr>
      <vt:lpstr>PowerPoint Presentation</vt:lpstr>
      <vt:lpstr>Workshop Breakdown –  What? So What? Now What?</vt:lpstr>
      <vt:lpstr>What does it mean?</vt:lpstr>
      <vt:lpstr>Workshop Breakdown - Resources</vt:lpstr>
      <vt:lpstr>Planning for Your Workshop</vt:lpstr>
      <vt:lpstr>Teachable Moments</vt:lpstr>
      <vt:lpstr>Teachable Moments</vt:lpstr>
      <vt:lpstr>Video 1: Poisoning</vt:lpstr>
      <vt:lpstr>Video 2: Burns/Scalds</vt:lpstr>
      <vt:lpstr>Video 3: Falls</vt:lpstr>
      <vt:lpstr>Website &amp; Email Messages for Families</vt:lpstr>
      <vt:lpstr>Website &amp; Email Messaging System</vt:lpstr>
      <vt:lpstr>PowerPoint Presentation</vt:lpstr>
      <vt:lpstr>How to Register</vt:lpstr>
      <vt:lpstr>Resources and Supports</vt:lpstr>
      <vt:lpstr>Other Injury Issues – What do I do?</vt:lpstr>
      <vt:lpstr>Where to go for more information?</vt:lpstr>
      <vt:lpstr>Next Steps</vt:lpstr>
      <vt:lpstr>Questions?</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Definition of Social Exclusion</dc:title>
  <dc:creator>Lucia</dc:creator>
  <cp:lastModifiedBy>Christina Bradley</cp:lastModifiedBy>
  <cp:revision>638</cp:revision>
  <cp:lastPrinted>2014-05-15T16:48:38Z</cp:lastPrinted>
  <dcterms:created xsi:type="dcterms:W3CDTF">2011-10-29T01:45:13Z</dcterms:created>
  <dcterms:modified xsi:type="dcterms:W3CDTF">2014-10-15T16:05:59Z</dcterms:modified>
</cp:coreProperties>
</file>